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312" r:id="rId4"/>
    <p:sldId id="283" r:id="rId5"/>
    <p:sldId id="320" r:id="rId6"/>
    <p:sldId id="286" r:id="rId7"/>
    <p:sldId id="322" r:id="rId8"/>
    <p:sldId id="287" r:id="rId9"/>
    <p:sldId id="284" r:id="rId10"/>
    <p:sldId id="302" r:id="rId11"/>
    <p:sldId id="299" r:id="rId12"/>
    <p:sldId id="303" r:id="rId13"/>
    <p:sldId id="304" r:id="rId14"/>
    <p:sldId id="317" r:id="rId15"/>
    <p:sldId id="324" r:id="rId16"/>
    <p:sldId id="323" r:id="rId17"/>
    <p:sldId id="325" r:id="rId18"/>
    <p:sldId id="330" r:id="rId19"/>
    <p:sldId id="326" r:id="rId20"/>
    <p:sldId id="329" r:id="rId21"/>
    <p:sldId id="300" r:id="rId22"/>
    <p:sldId id="328" r:id="rId23"/>
    <p:sldId id="31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34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443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6197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864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2756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565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327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3647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7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50534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005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65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989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184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39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85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49875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hyperlink" Target="http://www.cdc.org/" TargetMode="External"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2" Type="http://schemas.openxmlformats.org/officeDocument/2006/relationships/hyperlink" Target="mailto:rotimi.Olatunji@lasu.edu.ng" TargetMode="Externa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hyperlink" Target="https://www.marketing91.com/types-of-crisis/" TargetMode="Externa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8.jp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hyperlink" Target="https://instituteforpr.org/crisis-management-and-communications/" TargetMode="Externa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Public Relations and the Emerging Trends in the Workplace Post-Covid-19</a:t>
            </a:r>
            <a:endParaRPr lang="en-US" sz="2800" dirty="0">
              <a:solidFill>
                <a:srgbClr val="FF0000"/>
              </a:solidFill>
            </a:endParaRPr>
          </a:p>
        </p:txBody>
      </p:sp>
      <p:sp>
        <p:nvSpPr>
          <p:cNvPr id="3" name="Subtitle 2"/>
          <p:cNvSpPr>
            <a:spLocks noGrp="1"/>
          </p:cNvSpPr>
          <p:nvPr>
            <p:ph type="subTitle" idx="1"/>
          </p:nvPr>
        </p:nvSpPr>
        <p:spPr/>
        <p:txBody>
          <a:bodyPr>
            <a:normAutofit fontScale="77500" lnSpcReduction="20000"/>
          </a:bodyPr>
          <a:lstStyle/>
          <a:p>
            <a:r>
              <a:rPr lang="en-GB" dirty="0" err="1"/>
              <a:t>Rotimi</a:t>
            </a:r>
            <a:r>
              <a:rPr lang="en-GB" dirty="0"/>
              <a:t> Williams Olatunji, PhD </a:t>
            </a:r>
            <a:r>
              <a:rPr lang="en-GB" dirty="0" err="1"/>
              <a:t>arpa</a:t>
            </a:r>
            <a:r>
              <a:rPr lang="en-GB" dirty="0"/>
              <a:t>, MNIPR; Professor, Public Relations &amp; Advertising,  Dean, LASU School of Communication . Paper presented at Bangalore University, Department of Communication,  20</a:t>
            </a:r>
            <a:r>
              <a:rPr lang="en-GB" baseline="30000" dirty="0"/>
              <a:t>th</a:t>
            </a:r>
            <a:r>
              <a:rPr lang="en-GB" dirty="0"/>
              <a:t> October 2020 </a:t>
            </a:r>
          </a:p>
          <a:p>
            <a:r>
              <a:rPr lang="en-GB" dirty="0"/>
              <a:t>14</a:t>
            </a:r>
            <a:r>
              <a:rPr lang="en-GB" baseline="30000" dirty="0"/>
              <a:t>TH</a:t>
            </a:r>
            <a:r>
              <a:rPr lang="en-GB" dirty="0"/>
              <a:t> LASU VIRTUAL LECTUR</a:t>
            </a:r>
          </a:p>
          <a:p>
            <a:endParaRPr lang="en-US" dirty="0"/>
          </a:p>
        </p:txBody>
      </p:sp>
    </p:spTree>
    <p:extLst>
      <p:ext uri="{BB962C8B-B14F-4D97-AF65-F5344CB8AC3E}">
        <p14:creationId xmlns:p14="http://schemas.microsoft.com/office/powerpoint/2010/main" val="317477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Pre- COVID-19 Crisis Management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9005079"/>
              </p:ext>
            </p:extLst>
          </p:nvPr>
        </p:nvGraphicFramePr>
        <p:xfrm>
          <a:off x="1295400" y="2557463"/>
          <a:ext cx="9601200" cy="3662680"/>
        </p:xfrm>
        <a:graphic>
          <a:graphicData uri="http://schemas.openxmlformats.org/drawingml/2006/table">
            <a:tbl>
              <a:tblPr firstRow="1" bandRow="1">
                <a:tableStyleId>{5C22544A-7EE6-4342-B048-85BDC9FD1C3A}</a:tableStyleId>
              </a:tblPr>
              <a:tblGrid>
                <a:gridCol w="5775101">
                  <a:extLst>
                    <a:ext uri="{9D8B030D-6E8A-4147-A177-3AD203B41FA5}">
                      <a16:colId xmlns:a16="http://schemas.microsoft.com/office/drawing/2014/main" val="20000"/>
                    </a:ext>
                  </a:extLst>
                </a:gridCol>
                <a:gridCol w="3826099">
                  <a:extLst>
                    <a:ext uri="{9D8B030D-6E8A-4147-A177-3AD203B41FA5}">
                      <a16:colId xmlns:a16="http://schemas.microsoft.com/office/drawing/2014/main" val="20001"/>
                    </a:ext>
                  </a:extLst>
                </a:gridCol>
              </a:tblGrid>
              <a:tr h="370840">
                <a:tc>
                  <a:txBody>
                    <a:bodyPr/>
                    <a:lstStyle/>
                    <a:p>
                      <a:r>
                        <a:rPr lang="en-GB" dirty="0"/>
                        <a:t>Activities</a:t>
                      </a:r>
                      <a:endParaRPr lang="en-US" dirty="0"/>
                    </a:p>
                  </a:txBody>
                  <a:tcPr/>
                </a:tc>
                <a:tc>
                  <a:txBody>
                    <a:bodyPr/>
                    <a:lstStyle/>
                    <a:p>
                      <a:r>
                        <a:rPr lang="en-GB" dirty="0"/>
                        <a:t>Comments</a:t>
                      </a:r>
                      <a:endParaRPr lang="en-US" dirty="0"/>
                    </a:p>
                  </a:txBody>
                  <a:tcPr/>
                </a:tc>
                <a:extLst>
                  <a:ext uri="{0D108BD9-81ED-4DB2-BD59-A6C34878D82A}">
                    <a16:rowId xmlns:a16="http://schemas.microsoft.com/office/drawing/2014/main" val="10000"/>
                  </a:ext>
                </a:extLst>
              </a:tr>
              <a:tr h="370840">
                <a:tc>
                  <a:txBody>
                    <a:bodyPr/>
                    <a:lstStyle/>
                    <a:p>
                      <a:r>
                        <a:rPr lang="en-GB" dirty="0">
                          <a:effectLst/>
                        </a:rPr>
                        <a:t>Have a crisis management plan and update it at least annually.</a:t>
                      </a:r>
                    </a:p>
                  </a:txBody>
                  <a:tcPr/>
                </a:tc>
                <a:tc>
                  <a:txBody>
                    <a:bodyPr/>
                    <a:lstStyle/>
                    <a:p>
                      <a:r>
                        <a:rPr lang="en-GB" dirty="0"/>
                        <a:t> </a:t>
                      </a:r>
                      <a:r>
                        <a:rPr lang="en-GB" sz="1600" dirty="0"/>
                        <a:t>Most African countries were unprepared for COVID-19, and so could not have elaborated Pre-crisis Management Plans. However, experiences of Ebola Crisis  were helpful</a:t>
                      </a:r>
                      <a:endParaRPr lang="en-US" sz="1600" dirty="0"/>
                    </a:p>
                  </a:txBody>
                  <a:tcPr/>
                </a:tc>
                <a:extLst>
                  <a:ext uri="{0D108BD9-81ED-4DB2-BD59-A6C34878D82A}">
                    <a16:rowId xmlns:a16="http://schemas.microsoft.com/office/drawing/2014/main" val="10001"/>
                  </a:ext>
                </a:extLst>
              </a:tr>
              <a:tr h="370840">
                <a:tc>
                  <a:txBody>
                    <a:bodyPr/>
                    <a:lstStyle/>
                    <a:p>
                      <a:r>
                        <a:rPr lang="en-GB" dirty="0">
                          <a:effectLst/>
                        </a:rPr>
                        <a:t>  Have a designate crisis management team that is properly trained.</a:t>
                      </a:r>
                      <a:endParaRPr lang="en-US" dirty="0"/>
                    </a:p>
                  </a:txBody>
                  <a:tcPr/>
                </a:tc>
                <a:tc>
                  <a:txBody>
                    <a:bodyPr/>
                    <a:lstStyle/>
                    <a:p>
                      <a:r>
                        <a:rPr lang="en-GB" dirty="0"/>
                        <a:t>Partially true of Lagos State and CDC, Lagos</a:t>
                      </a:r>
                      <a:endParaRPr lang="en-US" dirty="0"/>
                    </a:p>
                  </a:txBody>
                  <a:tcPr/>
                </a:tc>
                <a:extLst>
                  <a:ext uri="{0D108BD9-81ED-4DB2-BD59-A6C34878D82A}">
                    <a16:rowId xmlns:a16="http://schemas.microsoft.com/office/drawing/2014/main" val="10002"/>
                  </a:ext>
                </a:extLst>
              </a:tr>
              <a:tr h="370840">
                <a:tc>
                  <a:txBody>
                    <a:bodyPr/>
                    <a:lstStyle/>
                    <a:p>
                      <a:r>
                        <a:rPr lang="en-GB" dirty="0">
                          <a:effectLst/>
                        </a:rPr>
                        <a:t>Conduct exercise at least annually to test the crisis management plan and team.</a:t>
                      </a:r>
                      <a:endParaRPr lang="en-US" dirty="0"/>
                    </a:p>
                  </a:txBody>
                  <a:tcPr/>
                </a:tc>
                <a:tc>
                  <a:txBody>
                    <a:bodyPr/>
                    <a:lstStyle/>
                    <a:p>
                      <a:r>
                        <a:rPr lang="en-GB" dirty="0"/>
                        <a:t>Not sure for Lagos State and CDC, Lagos</a:t>
                      </a:r>
                      <a:endParaRPr lang="en-US" dirty="0"/>
                    </a:p>
                  </a:txBody>
                  <a:tcPr/>
                </a:tc>
                <a:extLst>
                  <a:ext uri="{0D108BD9-81ED-4DB2-BD59-A6C34878D82A}">
                    <a16:rowId xmlns:a16="http://schemas.microsoft.com/office/drawing/2014/main" val="10003"/>
                  </a:ext>
                </a:extLst>
              </a:tr>
              <a:tr h="370840">
                <a:tc>
                  <a:txBody>
                    <a:bodyPr/>
                    <a:lstStyle/>
                    <a:p>
                      <a:r>
                        <a:rPr lang="en-GB" dirty="0">
                          <a:effectLst/>
                        </a:rPr>
                        <a:t>Pre-draft select crisis management messages including content for dark web sites and templates for crisis statements.  Have the legal department review and pre-approve these messages</a:t>
                      </a:r>
                      <a:endParaRPr lang="en-US" dirty="0"/>
                    </a:p>
                  </a:txBody>
                  <a:tcPr/>
                </a:tc>
                <a:tc>
                  <a:txBody>
                    <a:bodyPr/>
                    <a:lstStyle/>
                    <a:p>
                      <a:r>
                        <a:rPr lang="en-GB" dirty="0"/>
                        <a:t>Doubtful for Lagos State and CDC, Lagos </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6704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all" dirty="0"/>
              <a:t> 2. </a:t>
            </a:r>
            <a:r>
              <a:rPr lang="en-GB" sz="2800" b="1" cap="all" dirty="0"/>
              <a:t>Crisis Response Phase</a:t>
            </a:r>
            <a:endParaRPr lang="en-US" sz="2800" dirty="0"/>
          </a:p>
        </p:txBody>
      </p:sp>
      <p:sp>
        <p:nvSpPr>
          <p:cNvPr id="3" name="Content Placeholder 2"/>
          <p:cNvSpPr>
            <a:spLocks noGrp="1"/>
          </p:cNvSpPr>
          <p:nvPr>
            <p:ph idx="1"/>
          </p:nvPr>
        </p:nvSpPr>
        <p:spPr/>
        <p:txBody>
          <a:bodyPr/>
          <a:lstStyle/>
          <a:p>
            <a:r>
              <a:rPr lang="en-GB" dirty="0"/>
              <a:t>The crisis response is what management does and says after the crisis hits.  Public relations plays a critical role in the crisis response by helping to develop the messages that are sent to various publics. </a:t>
            </a:r>
          </a:p>
          <a:p>
            <a:r>
              <a:rPr lang="en-GB" dirty="0"/>
              <a:t>1 Initial crisis response-</a:t>
            </a:r>
          </a:p>
          <a:p>
            <a:r>
              <a:rPr lang="en-GB" dirty="0"/>
              <a:t>2 Reputation repair and behavioural intentions.</a:t>
            </a:r>
          </a:p>
        </p:txBody>
      </p:sp>
    </p:spTree>
    <p:extLst>
      <p:ext uri="{BB962C8B-B14F-4D97-AF65-F5344CB8AC3E}">
        <p14:creationId xmlns:p14="http://schemas.microsoft.com/office/powerpoint/2010/main" val="63646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COVID-19 Crisis Response Phase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6279331"/>
              </p:ext>
            </p:extLst>
          </p:nvPr>
        </p:nvGraphicFramePr>
        <p:xfrm>
          <a:off x="1295400" y="2557463"/>
          <a:ext cx="9601200" cy="4040119"/>
        </p:xfrm>
        <a:graphic>
          <a:graphicData uri="http://schemas.openxmlformats.org/drawingml/2006/table">
            <a:tbl>
              <a:tblPr firstRow="1" bandRow="1">
                <a:tableStyleId>{5C22544A-7EE6-4342-B048-85BDC9FD1C3A}</a:tableStyleId>
              </a:tblPr>
              <a:tblGrid>
                <a:gridCol w="6702380">
                  <a:extLst>
                    <a:ext uri="{9D8B030D-6E8A-4147-A177-3AD203B41FA5}">
                      <a16:colId xmlns:a16="http://schemas.microsoft.com/office/drawing/2014/main" val="20000"/>
                    </a:ext>
                  </a:extLst>
                </a:gridCol>
                <a:gridCol w="2898820">
                  <a:extLst>
                    <a:ext uri="{9D8B030D-6E8A-4147-A177-3AD203B41FA5}">
                      <a16:colId xmlns:a16="http://schemas.microsoft.com/office/drawing/2014/main" val="20001"/>
                    </a:ext>
                  </a:extLst>
                </a:gridCol>
              </a:tblGrid>
              <a:tr h="370840">
                <a:tc>
                  <a:txBody>
                    <a:bodyPr/>
                    <a:lstStyle/>
                    <a:p>
                      <a:r>
                        <a:rPr lang="en-GB" dirty="0"/>
                        <a:t>Activities</a:t>
                      </a:r>
                      <a:endParaRPr lang="en-US" dirty="0"/>
                    </a:p>
                  </a:txBody>
                  <a:tcPr/>
                </a:tc>
                <a:tc>
                  <a:txBody>
                    <a:bodyPr/>
                    <a:lstStyle/>
                    <a:p>
                      <a:r>
                        <a:rPr lang="en-GB" dirty="0"/>
                        <a:t>Comments</a:t>
                      </a:r>
                      <a:endParaRPr lang="en-US" dirty="0"/>
                    </a:p>
                  </a:txBody>
                  <a:tcPr/>
                </a:tc>
                <a:extLst>
                  <a:ext uri="{0D108BD9-81ED-4DB2-BD59-A6C34878D82A}">
                    <a16:rowId xmlns:a16="http://schemas.microsoft.com/office/drawing/2014/main" val="10000"/>
                  </a:ext>
                </a:extLst>
              </a:tr>
              <a:tr h="370840">
                <a:tc>
                  <a:txBody>
                    <a:bodyPr/>
                    <a:lstStyle/>
                    <a:p>
                      <a:r>
                        <a:rPr lang="en-GB" sz="1800" dirty="0">
                          <a:effectLst/>
                        </a:rPr>
                        <a:t>1. Be quick and try to have initial response within the first hour.</a:t>
                      </a:r>
                      <a:r>
                        <a:rPr lang="en-GB" dirty="0">
                          <a:effectLst/>
                        </a:rPr>
                        <a:t>.</a:t>
                      </a:r>
                    </a:p>
                  </a:txBody>
                  <a:tcPr/>
                </a:tc>
                <a:tc>
                  <a:txBody>
                    <a:bodyPr/>
                    <a:lstStyle/>
                    <a:p>
                      <a:r>
                        <a:rPr lang="en-GB" sz="1800" dirty="0"/>
                        <a:t>E</a:t>
                      </a:r>
                      <a:r>
                        <a:rPr lang="en-GB" sz="1600" dirty="0"/>
                        <a:t>xperiences of Ebola Crisis  were helpful</a:t>
                      </a:r>
                      <a:endParaRPr lang="en-US" sz="1600" dirty="0"/>
                    </a:p>
                  </a:txBody>
                  <a:tcPr/>
                </a:tc>
                <a:extLst>
                  <a:ext uri="{0D108BD9-81ED-4DB2-BD59-A6C34878D82A}">
                    <a16:rowId xmlns:a16="http://schemas.microsoft.com/office/drawing/2014/main" val="10001"/>
                  </a:ext>
                </a:extLst>
              </a:tr>
              <a:tr h="370840">
                <a:tc>
                  <a:txBody>
                    <a:bodyPr/>
                    <a:lstStyle/>
                    <a:p>
                      <a:r>
                        <a:rPr lang="en-GB" sz="1800" dirty="0">
                          <a:effectLst/>
                        </a:rPr>
                        <a:t>2.</a:t>
                      </a:r>
                      <a:r>
                        <a:rPr lang="en-GB" sz="1800" baseline="0" dirty="0">
                          <a:effectLst/>
                        </a:rPr>
                        <a:t> </a:t>
                      </a:r>
                      <a:r>
                        <a:rPr lang="en-GB" sz="1800" dirty="0">
                          <a:effectLst/>
                        </a:rPr>
                        <a:t>Be accurate by carefully checking all facts.</a:t>
                      </a:r>
                    </a:p>
                  </a:txBody>
                  <a:tcPr/>
                </a:tc>
                <a:tc>
                  <a:txBody>
                    <a:bodyPr/>
                    <a:lstStyle/>
                    <a:p>
                      <a:r>
                        <a:rPr lang="en-GB" dirty="0"/>
                        <a:t>Average performance</a:t>
                      </a:r>
                      <a:endParaRPr lang="en-US" dirty="0"/>
                    </a:p>
                  </a:txBody>
                  <a:tcPr/>
                </a:tc>
                <a:extLst>
                  <a:ext uri="{0D108BD9-81ED-4DB2-BD59-A6C34878D82A}">
                    <a16:rowId xmlns:a16="http://schemas.microsoft.com/office/drawing/2014/main" val="10002"/>
                  </a:ext>
                </a:extLst>
              </a:tr>
              <a:tr h="370840">
                <a:tc>
                  <a:txBody>
                    <a:bodyPr/>
                    <a:lstStyle/>
                    <a:p>
                      <a:r>
                        <a:rPr lang="en-GB" sz="1700" dirty="0">
                          <a:effectLst/>
                        </a:rPr>
                        <a:t>3.  Be consistent by keeping spokespeople informed of crisis events and key message points.</a:t>
                      </a:r>
                    </a:p>
                  </a:txBody>
                  <a:tcPr marL="87312" marR="87312" marT="43656" marB="43656" anchor="ctr"/>
                </a:tc>
                <a:tc>
                  <a:txBody>
                    <a:bodyPr/>
                    <a:lstStyle/>
                    <a:p>
                      <a:r>
                        <a:rPr lang="en-GB" dirty="0"/>
                        <a:t>Average performance</a:t>
                      </a:r>
                      <a:endParaRPr lang="en-US" dirty="0"/>
                    </a:p>
                  </a:txBody>
                  <a:tcPr/>
                </a:tc>
                <a:extLst>
                  <a:ext uri="{0D108BD9-81ED-4DB2-BD59-A6C34878D82A}">
                    <a16:rowId xmlns:a16="http://schemas.microsoft.com/office/drawing/2014/main" val="10003"/>
                  </a:ext>
                </a:extLst>
              </a:tr>
              <a:tr h="370840">
                <a:tc>
                  <a:txBody>
                    <a:bodyPr/>
                    <a:lstStyle/>
                    <a:p>
                      <a:r>
                        <a:rPr lang="en-GB" sz="1700" dirty="0">
                          <a:effectLst/>
                        </a:rPr>
                        <a:t>4.  Make public safety the number one priority.</a:t>
                      </a:r>
                    </a:p>
                  </a:txBody>
                  <a:tcPr marL="87312" marR="87312" marT="43656" marB="4365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Average performance</a:t>
                      </a:r>
                      <a:endParaRPr lang="en-US" dirty="0"/>
                    </a:p>
                  </a:txBody>
                  <a:tcPr/>
                </a:tc>
                <a:extLst>
                  <a:ext uri="{0D108BD9-81ED-4DB2-BD59-A6C34878D82A}">
                    <a16:rowId xmlns:a16="http://schemas.microsoft.com/office/drawing/2014/main" val="10004"/>
                  </a:ext>
                </a:extLst>
              </a:tr>
              <a:tr h="370840">
                <a:tc>
                  <a:txBody>
                    <a:bodyPr/>
                    <a:lstStyle/>
                    <a:p>
                      <a:r>
                        <a:rPr lang="en-GB" sz="1700" dirty="0">
                          <a:effectLst/>
                        </a:rPr>
                        <a:t>5.  Use all of the available communication channels including the Internet, Intranet, and mass notification systems.</a:t>
                      </a:r>
                    </a:p>
                  </a:txBody>
                  <a:tcPr marL="87312" marR="87312" marT="43656" marB="4365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Average performance</a:t>
                      </a:r>
                      <a:endParaRPr lang="en-US" dirty="0"/>
                    </a:p>
                  </a:txBody>
                  <a:tcPr/>
                </a:tc>
                <a:extLst>
                  <a:ext uri="{0D108BD9-81ED-4DB2-BD59-A6C34878D82A}">
                    <a16:rowId xmlns:a16="http://schemas.microsoft.com/office/drawing/2014/main" val="10005"/>
                  </a:ext>
                </a:extLst>
              </a:tr>
              <a:tr h="501583">
                <a:tc>
                  <a:txBody>
                    <a:bodyPr/>
                    <a:lstStyle/>
                    <a:p>
                      <a:r>
                        <a:rPr lang="en-GB" sz="1700" dirty="0">
                          <a:effectLst/>
                        </a:rPr>
                        <a:t>6.  Provide some expression of concern/sympathy for victims</a:t>
                      </a:r>
                    </a:p>
                  </a:txBody>
                  <a:tcPr marL="87312" marR="87312" marT="43656" marB="43656" anchor="ctr"/>
                </a:tc>
                <a:tc>
                  <a:txBody>
                    <a:bodyPr/>
                    <a:lstStyle/>
                    <a:p>
                      <a:r>
                        <a:rPr lang="en-GB" dirty="0"/>
                        <a:t>Average performance</a:t>
                      </a:r>
                      <a:endParaRPr lang="en-US" dirty="0"/>
                    </a:p>
                  </a:txBody>
                  <a:tcPr/>
                </a:tc>
                <a:extLst>
                  <a:ext uri="{0D108BD9-81ED-4DB2-BD59-A6C34878D82A}">
                    <a16:rowId xmlns:a16="http://schemas.microsoft.com/office/drawing/2014/main" val="10006"/>
                  </a:ext>
                </a:extLst>
              </a:tr>
              <a:tr h="370840">
                <a:tc>
                  <a:txBody>
                    <a:bodyPr/>
                    <a:lstStyle/>
                    <a:p>
                      <a:r>
                        <a:rPr lang="en-GB" sz="1700" dirty="0">
                          <a:effectLst/>
                        </a:rPr>
                        <a:t>7. Be ready to provide stress and trauma counselling to victims of the crisis and their families </a:t>
                      </a:r>
                    </a:p>
                  </a:txBody>
                  <a:tcPr marL="87312" marR="87312" marT="43656" marB="43656" anchor="ctr"/>
                </a:tc>
                <a:tc>
                  <a:txBody>
                    <a:bodyPr/>
                    <a:lstStyle/>
                    <a:p>
                      <a:r>
                        <a:rPr lang="en-GB" dirty="0"/>
                        <a:t>Big issue</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36943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2b. Reputation repair and behavioural intentions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8895841"/>
              </p:ext>
            </p:extLst>
          </p:nvPr>
        </p:nvGraphicFramePr>
        <p:xfrm>
          <a:off x="1295402" y="2285999"/>
          <a:ext cx="9601200" cy="4191952"/>
        </p:xfrm>
        <a:graphic>
          <a:graphicData uri="http://schemas.openxmlformats.org/drawingml/2006/table">
            <a:tbl>
              <a:tblPr firstRow="1" bandRow="1">
                <a:tableStyleId>{5C22544A-7EE6-4342-B048-85BDC9FD1C3A}</a:tableStyleId>
              </a:tblPr>
              <a:tblGrid>
                <a:gridCol w="4937975">
                  <a:extLst>
                    <a:ext uri="{9D8B030D-6E8A-4147-A177-3AD203B41FA5}">
                      <a16:colId xmlns:a16="http://schemas.microsoft.com/office/drawing/2014/main" val="20000"/>
                    </a:ext>
                  </a:extLst>
                </a:gridCol>
                <a:gridCol w="4663225">
                  <a:extLst>
                    <a:ext uri="{9D8B030D-6E8A-4147-A177-3AD203B41FA5}">
                      <a16:colId xmlns:a16="http://schemas.microsoft.com/office/drawing/2014/main" val="20001"/>
                    </a:ext>
                  </a:extLst>
                </a:gridCol>
              </a:tblGrid>
              <a:tr h="370840">
                <a:tc>
                  <a:txBody>
                    <a:bodyPr/>
                    <a:lstStyle/>
                    <a:p>
                      <a:r>
                        <a:rPr lang="en-GB" dirty="0"/>
                        <a:t>Activities</a:t>
                      </a:r>
                      <a:endParaRPr lang="en-US" dirty="0"/>
                    </a:p>
                  </a:txBody>
                  <a:tcPr/>
                </a:tc>
                <a:tc>
                  <a:txBody>
                    <a:bodyPr/>
                    <a:lstStyle/>
                    <a:p>
                      <a:r>
                        <a:rPr lang="en-GB" dirty="0"/>
                        <a:t>Comments</a:t>
                      </a:r>
                      <a:endParaRPr lang="en-US" dirty="0"/>
                    </a:p>
                  </a:txBody>
                  <a:tcPr/>
                </a:tc>
                <a:extLst>
                  <a:ext uri="{0D108BD9-81ED-4DB2-BD59-A6C34878D82A}">
                    <a16:rowId xmlns:a16="http://schemas.microsoft.com/office/drawing/2014/main" val="10000"/>
                  </a:ext>
                </a:extLst>
              </a:tr>
              <a:tr h="433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a:t>
                      </a:r>
                      <a:r>
                        <a:rPr lang="en-US" baseline="0" dirty="0"/>
                        <a:t> </a:t>
                      </a:r>
                      <a:r>
                        <a:rPr lang="en-US" dirty="0"/>
                        <a:t>Attack the accuser</a:t>
                      </a:r>
                    </a:p>
                    <a:p>
                      <a:endParaRPr lang="en-GB" dirty="0">
                        <a:effectLst/>
                      </a:endParaRPr>
                    </a:p>
                  </a:txBody>
                  <a:tcPr/>
                </a:tc>
                <a:tc>
                  <a:txBody>
                    <a:bodyPr/>
                    <a:lstStyle/>
                    <a:p>
                      <a:r>
                        <a:rPr lang="en-GB" sz="1800" dirty="0"/>
                        <a:t>Not</a:t>
                      </a:r>
                      <a:r>
                        <a:rPr lang="en-GB" sz="1800" baseline="0" dirty="0"/>
                        <a:t> Applicable </a:t>
                      </a:r>
                      <a:endParaRPr lang="en-US" sz="1600" dirty="0"/>
                    </a:p>
                  </a:txBody>
                  <a:tcPr/>
                </a:tc>
                <a:extLst>
                  <a:ext uri="{0D108BD9-81ED-4DB2-BD59-A6C34878D82A}">
                    <a16:rowId xmlns:a16="http://schemas.microsoft.com/office/drawing/2014/main" val="10001"/>
                  </a:ext>
                </a:extLst>
              </a:tr>
              <a:tr h="2437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effectLst/>
                        </a:rPr>
                        <a:t> 2. </a:t>
                      </a:r>
                      <a:r>
                        <a:rPr lang="en-GB" dirty="0"/>
                        <a:t>Denial </a:t>
                      </a:r>
                      <a:endParaRPr lang="en-GB" sz="1800" dirty="0">
                        <a:effectLst/>
                      </a:endParaRPr>
                    </a:p>
                  </a:txBody>
                  <a:tcPr/>
                </a:tc>
                <a:tc>
                  <a:txBody>
                    <a:bodyPr/>
                    <a:lstStyle/>
                    <a:p>
                      <a:r>
                        <a:rPr lang="en-GB" dirty="0"/>
                        <a:t>Averagely</a:t>
                      </a:r>
                      <a:r>
                        <a:rPr lang="en-GB" baseline="0" dirty="0"/>
                        <a:t> so</a:t>
                      </a:r>
                      <a:endParaRPr lang="en-US" dirty="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dirty="0">
                          <a:effectLst/>
                        </a:rPr>
                        <a:t>3. </a:t>
                      </a:r>
                      <a:r>
                        <a:rPr lang="en-GB" sz="1600" dirty="0"/>
                        <a:t>Scapegoat </a:t>
                      </a:r>
                      <a:endParaRPr lang="en-GB" sz="1700" dirty="0">
                        <a:effectLst/>
                      </a:endParaRPr>
                    </a:p>
                  </a:txBody>
                  <a:tcPr marL="87312" marR="87312" marT="43656" marB="43656" anchor="ctr"/>
                </a:tc>
                <a:tc>
                  <a:txBody>
                    <a:bodyPr/>
                    <a:lstStyle/>
                    <a:p>
                      <a:r>
                        <a:rPr lang="en-GB" dirty="0"/>
                        <a:t>Averagely</a:t>
                      </a:r>
                      <a:r>
                        <a:rPr lang="en-GB" baseline="0" dirty="0"/>
                        <a:t> so</a:t>
                      </a:r>
                      <a:endParaRPr lang="en-US" dirty="0"/>
                    </a:p>
                  </a:txBody>
                  <a:tcPr/>
                </a:tc>
                <a:extLst>
                  <a:ext uri="{0D108BD9-81ED-4DB2-BD59-A6C34878D82A}">
                    <a16:rowId xmlns:a16="http://schemas.microsoft.com/office/drawing/2014/main" val="10003"/>
                  </a:ext>
                </a:extLst>
              </a:tr>
              <a:tr h="176865">
                <a:tc>
                  <a:txBody>
                    <a:bodyPr/>
                    <a:lstStyle/>
                    <a:p>
                      <a:r>
                        <a:rPr lang="en-GB" dirty="0"/>
                        <a:t>4. Give Excuses </a:t>
                      </a:r>
                      <a:endParaRPr lang="en-US" dirty="0"/>
                    </a:p>
                  </a:txBody>
                  <a:tcPr marL="87312" marR="87312" marT="43656" marB="4365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Averagely so </a:t>
                      </a:r>
                      <a:endParaRPr lang="en-US" dirty="0"/>
                    </a:p>
                  </a:txBody>
                  <a:tcPr/>
                </a:tc>
                <a:extLst>
                  <a:ext uri="{0D108BD9-81ED-4DB2-BD59-A6C34878D82A}">
                    <a16:rowId xmlns:a16="http://schemas.microsoft.com/office/drawing/2014/main" val="10004"/>
                  </a:ext>
                </a:extLst>
              </a:tr>
              <a:tr h="370840">
                <a:tc>
                  <a:txBody>
                    <a:bodyPr/>
                    <a:lstStyle/>
                    <a:p>
                      <a:r>
                        <a:rPr lang="en-GB" dirty="0"/>
                        <a:t>Ingratiation- Praising stakeholders for their action</a:t>
                      </a:r>
                    </a:p>
                  </a:txBody>
                  <a:tcPr marL="87312" marR="87312" marT="43656" marB="4365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Averagely so- Frontline officers</a:t>
                      </a:r>
                      <a:endParaRPr lang="en-US" dirty="0"/>
                    </a:p>
                  </a:txBody>
                  <a:tcPr/>
                </a:tc>
                <a:extLst>
                  <a:ext uri="{0D108BD9-81ED-4DB2-BD59-A6C34878D82A}">
                    <a16:rowId xmlns:a16="http://schemas.microsoft.com/office/drawing/2014/main" val="10005"/>
                  </a:ext>
                </a:extLst>
              </a:tr>
              <a:tr h="2516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dirty="0">
                          <a:effectLst/>
                        </a:rPr>
                        <a:t>6.  </a:t>
                      </a:r>
                      <a:r>
                        <a:rPr lang="en-GB" sz="1600" dirty="0"/>
                        <a:t>Provide justification</a:t>
                      </a:r>
                    </a:p>
                  </a:txBody>
                  <a:tcPr marL="87312" marR="87312" marT="43656" marB="43656" anchor="ctr"/>
                </a:tc>
                <a:tc>
                  <a:txBody>
                    <a:bodyPr/>
                    <a:lstStyle/>
                    <a:p>
                      <a:r>
                        <a:rPr lang="en-GB" dirty="0"/>
                        <a:t>Averagely so </a:t>
                      </a:r>
                      <a:endParaRPr lang="en-US" dirty="0"/>
                    </a:p>
                  </a:txBody>
                  <a:tcPr/>
                </a:tc>
                <a:extLst>
                  <a:ext uri="{0D108BD9-81ED-4DB2-BD59-A6C34878D82A}">
                    <a16:rowId xmlns:a16="http://schemas.microsoft.com/office/drawing/2014/main" val="10006"/>
                  </a:ext>
                </a:extLst>
              </a:tr>
              <a:tr h="4654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dirty="0">
                          <a:effectLst/>
                        </a:rPr>
                        <a:t>7. </a:t>
                      </a:r>
                      <a:r>
                        <a:rPr lang="en-GB" sz="1600" dirty="0"/>
                        <a:t>Reminder</a:t>
                      </a:r>
                    </a:p>
                    <a:p>
                      <a:r>
                        <a:rPr lang="en-GB" sz="1700" dirty="0">
                          <a:effectLst/>
                        </a:rPr>
                        <a:t> </a:t>
                      </a:r>
                    </a:p>
                  </a:txBody>
                  <a:tcPr marL="87312" marR="87312" marT="43656" marB="43656" anchor="ctr"/>
                </a:tc>
                <a:tc>
                  <a:txBody>
                    <a:bodyPr/>
                    <a:lstStyle/>
                    <a:p>
                      <a:r>
                        <a:rPr lang="en-GB" dirty="0"/>
                        <a:t>Very</a:t>
                      </a:r>
                      <a:r>
                        <a:rPr lang="en-GB" baseline="0" dirty="0"/>
                        <a:t> much so</a:t>
                      </a:r>
                      <a:endParaRPr lang="en-US" dirty="0"/>
                    </a:p>
                  </a:txBody>
                  <a:tcPr/>
                </a:tc>
                <a:extLst>
                  <a:ext uri="{0D108BD9-81ED-4DB2-BD59-A6C34878D82A}">
                    <a16:rowId xmlns:a16="http://schemas.microsoft.com/office/drawing/2014/main" val="10007"/>
                  </a:ext>
                </a:extLst>
              </a:tr>
              <a:tr h="297833">
                <a:tc>
                  <a:txBody>
                    <a:bodyPr/>
                    <a:lstStyle/>
                    <a:p>
                      <a:r>
                        <a:rPr lang="en-GB" sz="1700" dirty="0">
                          <a:effectLst/>
                        </a:rPr>
                        <a:t>Compensation</a:t>
                      </a:r>
                    </a:p>
                  </a:txBody>
                  <a:tcPr marL="87312" marR="87312" marT="43656" marB="43656" anchor="ctr"/>
                </a:tc>
                <a:tc>
                  <a:txBody>
                    <a:bodyPr/>
                    <a:lstStyle/>
                    <a:p>
                      <a:r>
                        <a:rPr lang="en-GB" dirty="0"/>
                        <a:t>Poorly handled</a:t>
                      </a:r>
                      <a:endParaRPr lang="en-US" dirty="0"/>
                    </a:p>
                  </a:txBody>
                  <a:tcPr/>
                </a:tc>
                <a:extLst>
                  <a:ext uri="{0D108BD9-81ED-4DB2-BD59-A6C34878D82A}">
                    <a16:rowId xmlns:a16="http://schemas.microsoft.com/office/drawing/2014/main" val="10008"/>
                  </a:ext>
                </a:extLst>
              </a:tr>
              <a:tr h="370840">
                <a:tc>
                  <a:txBody>
                    <a:bodyPr/>
                    <a:lstStyle/>
                    <a:p>
                      <a:r>
                        <a:rPr lang="en-GB" sz="1700" dirty="0">
                          <a:effectLst/>
                        </a:rPr>
                        <a:t>Apology</a:t>
                      </a:r>
                    </a:p>
                  </a:txBody>
                  <a:tcPr marL="87312" marR="87312" marT="43656" marB="43656" anchor="ctr"/>
                </a:tc>
                <a:tc>
                  <a:txBody>
                    <a:bodyPr/>
                    <a:lstStyle/>
                    <a:p>
                      <a:r>
                        <a:rPr lang="en-GB" dirty="0"/>
                        <a:t>Not applicable</a:t>
                      </a:r>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2288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5-Common Failures in Health Crisis Communication</a:t>
            </a:r>
            <a:endParaRPr lang="en-US" dirty="0"/>
          </a:p>
        </p:txBody>
      </p:sp>
      <p:sp>
        <p:nvSpPr>
          <p:cNvPr id="3" name="Content Placeholder 2"/>
          <p:cNvSpPr>
            <a:spLocks noGrp="1"/>
          </p:cNvSpPr>
          <p:nvPr>
            <p:ph sz="half" idx="1"/>
          </p:nvPr>
        </p:nvSpPr>
        <p:spPr/>
        <p:txBody>
          <a:bodyPr>
            <a:normAutofit fontScale="92500"/>
          </a:bodyPr>
          <a:lstStyle/>
          <a:p>
            <a:endParaRPr lang="en-GB" dirty="0"/>
          </a:p>
          <a:p>
            <a:r>
              <a:rPr lang="en-GB" dirty="0"/>
              <a:t>Reynolds B. (</a:t>
            </a:r>
            <a:r>
              <a:rPr lang="en-GB" dirty="0" err="1"/>
              <a:t>n.d.</a:t>
            </a:r>
            <a:r>
              <a:rPr lang="en-GB" dirty="0"/>
              <a:t>) Crisis &amp; Emergency Risk Communication (What the Public needs when risks are uncertain. Atlanta, GA. </a:t>
            </a:r>
            <a:r>
              <a:rPr lang="en-GB" dirty="0" err="1"/>
              <a:t>Zika</a:t>
            </a:r>
            <a:r>
              <a:rPr lang="en-GB" dirty="0"/>
              <a:t> Action Plan.  Accesses: </a:t>
            </a:r>
            <a:r>
              <a:rPr lang="en-GB" dirty="0">
                <a:hlinkClick r:id="rId2"/>
              </a:rPr>
              <a:t>www.cdc.org</a:t>
            </a:r>
            <a:r>
              <a:rPr lang="en-GB" dirty="0"/>
              <a:t> on 13/07/2020</a:t>
            </a:r>
          </a:p>
          <a:p>
            <a:endParaRPr lang="en-US" dirty="0"/>
          </a:p>
        </p:txBody>
      </p:sp>
      <p:sp>
        <p:nvSpPr>
          <p:cNvPr id="4" name="Content Placeholder 3"/>
          <p:cNvSpPr>
            <a:spLocks noGrp="1"/>
          </p:cNvSpPr>
          <p:nvPr>
            <p:ph sz="half" idx="2"/>
          </p:nvPr>
        </p:nvSpPr>
        <p:spPr/>
        <p:txBody>
          <a:bodyPr>
            <a:normAutofit fontScale="92500"/>
          </a:bodyPr>
          <a:lstStyle/>
          <a:p>
            <a:pPr>
              <a:buFont typeface="Wingdings" panose="05000000000000000000" pitchFamily="2" charset="2"/>
              <a:buChar char="ü"/>
            </a:pPr>
            <a:r>
              <a:rPr lang="en-GB" dirty="0"/>
              <a:t>Mixed messages from multiple experts. </a:t>
            </a:r>
          </a:p>
          <a:p>
            <a:pPr>
              <a:buFont typeface="Wingdings" panose="05000000000000000000" pitchFamily="2" charset="2"/>
              <a:buChar char="ü"/>
            </a:pPr>
            <a:r>
              <a:rPr lang="en-GB" dirty="0"/>
              <a:t>Information released late.</a:t>
            </a:r>
          </a:p>
          <a:p>
            <a:pPr>
              <a:buFont typeface="Wingdings" panose="05000000000000000000" pitchFamily="2" charset="2"/>
              <a:buChar char="ü"/>
            </a:pPr>
            <a:r>
              <a:rPr lang="en-GB" dirty="0"/>
              <a:t>Paternalistic attitudes. </a:t>
            </a:r>
          </a:p>
          <a:p>
            <a:pPr>
              <a:buFont typeface="Wingdings" panose="05000000000000000000" pitchFamily="2" charset="2"/>
              <a:buChar char="ü"/>
            </a:pPr>
            <a:r>
              <a:rPr lang="en-GB" dirty="0"/>
              <a:t>Not countering </a:t>
            </a:r>
            <a:r>
              <a:rPr lang="en-GB" dirty="0" err="1"/>
              <a:t>rumors</a:t>
            </a:r>
            <a:r>
              <a:rPr lang="en-GB" dirty="0"/>
              <a:t> and myths in real-time. </a:t>
            </a:r>
          </a:p>
          <a:p>
            <a:pPr>
              <a:buFont typeface="Wingdings" panose="05000000000000000000" pitchFamily="2" charset="2"/>
              <a:buChar char="ü"/>
            </a:pPr>
            <a:r>
              <a:rPr lang="en-GB" dirty="0"/>
              <a:t>Public power struggles and confusion.</a:t>
            </a:r>
            <a:br>
              <a:rPr lang="en-GB" dirty="0"/>
            </a:br>
            <a:endParaRPr lang="en-US" dirty="0"/>
          </a:p>
        </p:txBody>
      </p:sp>
    </p:spTree>
    <p:extLst>
      <p:ext uri="{BB962C8B-B14F-4D97-AF65-F5344CB8AC3E}">
        <p14:creationId xmlns:p14="http://schemas.microsoft.com/office/powerpoint/2010/main" val="114026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Crisis Communication Principles</a:t>
            </a:r>
            <a:endParaRPr lang="en-US" dirty="0"/>
          </a:p>
        </p:txBody>
      </p:sp>
      <p:sp>
        <p:nvSpPr>
          <p:cNvPr id="3" name="Content Placeholder 2"/>
          <p:cNvSpPr>
            <a:spLocks noGrp="1"/>
          </p:cNvSpPr>
          <p:nvPr>
            <p:ph sz="half" idx="1"/>
          </p:nvPr>
        </p:nvSpPr>
        <p:spPr/>
        <p:txBody>
          <a:bodyPr>
            <a:normAutofit lnSpcReduction="10000"/>
          </a:bodyPr>
          <a:lstStyle/>
          <a:p>
            <a:r>
              <a:rPr lang="en-GB" dirty="0"/>
              <a:t> Be the first to break</a:t>
            </a:r>
          </a:p>
          <a:p>
            <a:r>
              <a:rPr lang="en-GB" dirty="0"/>
              <a:t>Be Right</a:t>
            </a:r>
          </a:p>
          <a:p>
            <a:r>
              <a:rPr lang="en-GB" dirty="0"/>
              <a:t>Be Accurate</a:t>
            </a:r>
          </a:p>
          <a:p>
            <a:r>
              <a:rPr lang="en-GB" dirty="0"/>
              <a:t>Be Credible</a:t>
            </a:r>
          </a:p>
          <a:p>
            <a:r>
              <a:rPr lang="en-GB" dirty="0"/>
              <a:t>Be Empathic</a:t>
            </a:r>
          </a:p>
          <a:p>
            <a:r>
              <a:rPr lang="en-GB" dirty="0"/>
              <a:t>Promote action</a:t>
            </a:r>
          </a:p>
          <a:p>
            <a:r>
              <a:rPr lang="en-GB" dirty="0"/>
              <a:t>Respect people’s sensibilities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6753" y="2560321"/>
            <a:ext cx="4788622" cy="3183656"/>
          </a:xfrm>
        </p:spPr>
      </p:pic>
    </p:spTree>
    <p:extLst>
      <p:ext uri="{BB962C8B-B14F-4D97-AF65-F5344CB8AC3E}">
        <p14:creationId xmlns:p14="http://schemas.microsoft.com/office/powerpoint/2010/main" val="387684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Spillovers</a:t>
            </a:r>
            <a:r>
              <a:rPr lang="en-GB" dirty="0"/>
              <a:t> in the New Normal (NN)</a:t>
            </a:r>
            <a:endParaRPr lang="en-US" dirty="0"/>
          </a:p>
        </p:txBody>
      </p:sp>
      <p:sp>
        <p:nvSpPr>
          <p:cNvPr id="3" name="Content Placeholder 2"/>
          <p:cNvSpPr>
            <a:spLocks noGrp="1"/>
          </p:cNvSpPr>
          <p:nvPr>
            <p:ph sz="half" idx="1"/>
          </p:nvPr>
        </p:nvSpPr>
        <p:spPr/>
        <p:txBody>
          <a:bodyPr>
            <a:normAutofit fontScale="77500" lnSpcReduction="20000"/>
          </a:bodyPr>
          <a:lstStyle/>
          <a:p>
            <a:r>
              <a:rPr lang="en-GB" dirty="0"/>
              <a:t>Change in value systems</a:t>
            </a:r>
          </a:p>
          <a:p>
            <a:r>
              <a:rPr lang="en-GB" dirty="0"/>
              <a:t>Change in supply chain and knowledge economy</a:t>
            </a:r>
          </a:p>
          <a:p>
            <a:r>
              <a:rPr lang="en-GB" dirty="0"/>
              <a:t>Changes in health &amp; Safety considerations</a:t>
            </a:r>
          </a:p>
          <a:p>
            <a:r>
              <a:rPr lang="en-GB" dirty="0"/>
              <a:t>Changes in hospitality &amp; Transport industries</a:t>
            </a:r>
          </a:p>
          <a:p>
            <a:r>
              <a:rPr lang="en-GB" dirty="0"/>
              <a:t>Changes in retail industry</a:t>
            </a:r>
            <a:endParaRPr lang="en-US" dirty="0"/>
          </a:p>
        </p:txBody>
      </p:sp>
      <p:sp>
        <p:nvSpPr>
          <p:cNvPr id="4" name="Content Placeholder 3"/>
          <p:cNvSpPr>
            <a:spLocks noGrp="1"/>
          </p:cNvSpPr>
          <p:nvPr>
            <p:ph sz="half" idx="2"/>
          </p:nvPr>
        </p:nvSpPr>
        <p:spPr/>
        <p:txBody>
          <a:bodyPr>
            <a:normAutofit fontScale="77500" lnSpcReduction="20000"/>
          </a:bodyPr>
          <a:lstStyle/>
          <a:p>
            <a:pPr algn="just"/>
            <a:r>
              <a:rPr lang="en-GB" b="1" dirty="0"/>
              <a:t>“Due to social distancing, lockdown and continuous mitigation measures, people would surely be starting to change their habits, and some habits will stick. The new normal comes to ensure the community and organizations’ rapid response, and efficient adaptation to  change. This would ensure that the world would be more ready for the re-emergence with a stronger position after each shock or crisis or global challenge”</a:t>
            </a:r>
          </a:p>
          <a:p>
            <a:pPr marL="0" indent="0">
              <a:buNone/>
            </a:pPr>
            <a:r>
              <a:rPr lang="en-GB" dirty="0"/>
              <a:t>-</a:t>
            </a:r>
            <a:r>
              <a:rPr lang="en-GB" dirty="0" err="1"/>
              <a:t>Buheji</a:t>
            </a:r>
            <a:r>
              <a:rPr lang="en-GB" dirty="0"/>
              <a:t>, M. &amp; Ahmed, D. (2020, p. 167)   </a:t>
            </a:r>
            <a:endParaRPr lang="en-US" dirty="0"/>
          </a:p>
        </p:txBody>
      </p:sp>
    </p:spTree>
    <p:extLst>
      <p:ext uri="{BB962C8B-B14F-4D97-AF65-F5344CB8AC3E}">
        <p14:creationId xmlns:p14="http://schemas.microsoft.com/office/powerpoint/2010/main" val="1919288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Post-Covid-19 NN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GB" b="1" dirty="0"/>
              <a:t>The next normal (new normal) after COVID-19 would be unlike any previous experience in our lifetime. The post-</a:t>
            </a:r>
            <a:r>
              <a:rPr lang="en-GB" b="1" dirty="0" err="1"/>
              <a:t>Covid</a:t>
            </a:r>
            <a:r>
              <a:rPr lang="en-GB" b="1" dirty="0"/>
              <a:t> 19 won’t be similar to the pre-</a:t>
            </a:r>
            <a:r>
              <a:rPr lang="en-GB" b="1" dirty="0" err="1"/>
              <a:t>Covid</a:t>
            </a:r>
            <a:r>
              <a:rPr lang="en-GB" b="1" dirty="0"/>
              <a:t> years. The pandemic would touch the main issues of life, what we believe in, how we visualize our role in life, our next generation essentials, how we would react to a coming life crisis. Everything would be pound to change </a:t>
            </a:r>
          </a:p>
          <a:p>
            <a:pPr algn="just"/>
            <a:r>
              <a:rPr lang="en-GB" b="1" dirty="0" err="1"/>
              <a:t>Buheji</a:t>
            </a:r>
            <a:r>
              <a:rPr lang="en-GB" b="1" dirty="0"/>
              <a:t>, M. &amp; Ahmed, D. (2020, p. 167). “Planning for ‘The New Normal’: Foresight and management of the possibilities of socio-economic </a:t>
            </a:r>
            <a:r>
              <a:rPr lang="en-GB" b="1" dirty="0" err="1"/>
              <a:t>spillovers</a:t>
            </a:r>
            <a:r>
              <a:rPr lang="en-GB" b="1" dirty="0"/>
              <a:t> due to COVID-19 pandemic”, Business Management and Strategy, Vol. 11, No. 1, pp. 160-179. </a:t>
            </a:r>
            <a:endParaRPr lang="en-US" b="1" dirty="0"/>
          </a:p>
        </p:txBody>
      </p:sp>
    </p:spTree>
    <p:extLst>
      <p:ext uri="{BB962C8B-B14F-4D97-AF65-F5344CB8AC3E}">
        <p14:creationId xmlns:p14="http://schemas.microsoft.com/office/powerpoint/2010/main" val="374772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Normal- It’s in your hands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3" y="2472743"/>
            <a:ext cx="9394062" cy="3554569"/>
          </a:xfrm>
        </p:spPr>
      </p:pic>
    </p:spTree>
    <p:extLst>
      <p:ext uri="{BB962C8B-B14F-4D97-AF65-F5344CB8AC3E}">
        <p14:creationId xmlns:p14="http://schemas.microsoft.com/office/powerpoint/2010/main" val="1526639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Three Time Frames of Crisis Management (Deloitte, 2020) </a:t>
            </a:r>
            <a:endParaRPr lang="en-US" dirty="0"/>
          </a:p>
        </p:txBody>
      </p:sp>
      <p:graphicFrame>
        <p:nvGraphicFramePr>
          <p:cNvPr id="4" name="Content Placeholder 3"/>
          <p:cNvGraphicFramePr>
            <a:graphicFrameLocks noGrp="1"/>
          </p:cNvGraphicFramePr>
          <p:nvPr>
            <p:ph idx="1"/>
          </p:nvPr>
        </p:nvGraphicFramePr>
        <p:xfrm>
          <a:off x="1295400" y="2557463"/>
          <a:ext cx="9601200" cy="4119880"/>
        </p:xfrm>
        <a:graphic>
          <a:graphicData uri="http://schemas.openxmlformats.org/drawingml/2006/table">
            <a:tbl>
              <a:tblPr firstRow="1" bandRow="1">
                <a:tableStyleId>{5C22544A-7EE6-4342-B048-85BDC9FD1C3A}</a:tableStyleId>
              </a:tblPr>
              <a:tblGrid>
                <a:gridCol w="2413715">
                  <a:extLst>
                    <a:ext uri="{9D8B030D-6E8A-4147-A177-3AD203B41FA5}">
                      <a16:colId xmlns:a16="http://schemas.microsoft.com/office/drawing/2014/main" val="20000"/>
                    </a:ext>
                  </a:extLst>
                </a:gridCol>
                <a:gridCol w="2614412">
                  <a:extLst>
                    <a:ext uri="{9D8B030D-6E8A-4147-A177-3AD203B41FA5}">
                      <a16:colId xmlns:a16="http://schemas.microsoft.com/office/drawing/2014/main" val="20001"/>
                    </a:ext>
                  </a:extLst>
                </a:gridCol>
                <a:gridCol w="4573073">
                  <a:extLst>
                    <a:ext uri="{9D8B030D-6E8A-4147-A177-3AD203B41FA5}">
                      <a16:colId xmlns:a16="http://schemas.microsoft.com/office/drawing/2014/main" val="20002"/>
                    </a:ext>
                  </a:extLst>
                </a:gridCol>
              </a:tblGrid>
              <a:tr h="370840">
                <a:tc>
                  <a:txBody>
                    <a:bodyPr/>
                    <a:lstStyle/>
                    <a:p>
                      <a:r>
                        <a:rPr lang="en-GB" dirty="0"/>
                        <a:t>Respond</a:t>
                      </a:r>
                      <a:endParaRPr lang="en-US" dirty="0"/>
                    </a:p>
                  </a:txBody>
                  <a:tcPr/>
                </a:tc>
                <a:tc>
                  <a:txBody>
                    <a:bodyPr/>
                    <a:lstStyle/>
                    <a:p>
                      <a:r>
                        <a:rPr lang="en-GB" dirty="0"/>
                        <a:t>Recover </a:t>
                      </a:r>
                      <a:endParaRPr lang="en-US" dirty="0"/>
                    </a:p>
                  </a:txBody>
                  <a:tcPr/>
                </a:tc>
                <a:tc>
                  <a:txBody>
                    <a:bodyPr/>
                    <a:lstStyle/>
                    <a:p>
                      <a:r>
                        <a:rPr lang="en-GB" dirty="0"/>
                        <a:t>Thrive</a:t>
                      </a:r>
                      <a:endParaRPr lang="en-US" dirty="0"/>
                    </a:p>
                  </a:txBody>
                  <a:tcPr/>
                </a:tc>
                <a:extLst>
                  <a:ext uri="{0D108BD9-81ED-4DB2-BD59-A6C34878D82A}">
                    <a16:rowId xmlns:a16="http://schemas.microsoft.com/office/drawing/2014/main" val="10000"/>
                  </a:ext>
                </a:extLst>
              </a:tr>
              <a:tr h="370840">
                <a:tc>
                  <a:txBody>
                    <a:bodyPr/>
                    <a:lstStyle/>
                    <a:p>
                      <a:r>
                        <a:rPr lang="en-GB" dirty="0"/>
                        <a:t>Organization</a:t>
                      </a:r>
                      <a:r>
                        <a:rPr lang="en-GB" baseline="0" dirty="0"/>
                        <a:t> deals with present situation &amp; manages continuity</a:t>
                      </a:r>
                      <a:endParaRPr lang="en-US" dirty="0"/>
                    </a:p>
                  </a:txBody>
                  <a:tcPr/>
                </a:tc>
                <a:tc>
                  <a:txBody>
                    <a:bodyPr/>
                    <a:lstStyle/>
                    <a:p>
                      <a:r>
                        <a:rPr lang="en-GB" dirty="0"/>
                        <a:t>Organization learns &amp; emerges stronger</a:t>
                      </a:r>
                      <a:endParaRPr lang="en-US" dirty="0"/>
                    </a:p>
                  </a:txBody>
                  <a:tcPr/>
                </a:tc>
                <a:tc>
                  <a:txBody>
                    <a:bodyPr/>
                    <a:lstStyle/>
                    <a:p>
                      <a:r>
                        <a:rPr lang="en-GB" dirty="0"/>
                        <a:t>Organization prepares for and shapes the ‘New Normal’</a:t>
                      </a:r>
                      <a:endParaRPr lang="en-US" dirty="0"/>
                    </a:p>
                  </a:txBody>
                  <a:tcPr/>
                </a:tc>
                <a:extLst>
                  <a:ext uri="{0D108BD9-81ED-4DB2-BD59-A6C34878D82A}">
                    <a16:rowId xmlns:a16="http://schemas.microsoft.com/office/drawing/2014/main" val="10001"/>
                  </a:ext>
                </a:extLst>
              </a:tr>
              <a:tr h="370840">
                <a:tc>
                  <a:txBody>
                    <a:bodyPr/>
                    <a:lstStyle/>
                    <a:p>
                      <a:r>
                        <a:rPr lang="en-GB" dirty="0">
                          <a:solidFill>
                            <a:schemeClr val="tx1"/>
                          </a:solidFill>
                        </a:rPr>
                        <a:t>First priority was health, safety &amp; virtualization or work &amp; education.  </a:t>
                      </a:r>
                      <a:endParaRPr lang="en-US" dirty="0">
                        <a:solidFill>
                          <a:schemeClr val="tx1"/>
                        </a:solidFill>
                      </a:endParaRPr>
                    </a:p>
                  </a:txBody>
                  <a:tcPr/>
                </a:tc>
                <a:tc>
                  <a:txBody>
                    <a:bodyPr/>
                    <a:lstStyle/>
                    <a:p>
                      <a:r>
                        <a:rPr lang="en-GB" dirty="0">
                          <a:solidFill>
                            <a:schemeClr val="tx1"/>
                          </a:solidFill>
                        </a:rPr>
                        <a:t> Five characteristics of recovery phase: paradigm shift; identifying &amp; navigating uncertainties; building trust into the recovery process; defining the destination &amp; launching recovery plans; learning from the success of others</a:t>
                      </a:r>
                      <a:endParaRPr lang="en-US" dirty="0">
                        <a:solidFill>
                          <a:schemeClr val="tx1"/>
                        </a:solidFill>
                      </a:endParaRPr>
                    </a:p>
                  </a:txBody>
                  <a:tcPr/>
                </a:tc>
                <a:tc>
                  <a:txBody>
                    <a:bodyPr/>
                    <a:lstStyle/>
                    <a:p>
                      <a:r>
                        <a:rPr lang="en-GB" b="1" dirty="0">
                          <a:solidFill>
                            <a:schemeClr val="tx1"/>
                          </a:solidFill>
                        </a:rPr>
                        <a:t>Reflect</a:t>
                      </a:r>
                      <a:r>
                        <a:rPr lang="en-GB" baseline="0" dirty="0">
                          <a:solidFill>
                            <a:schemeClr val="tx1"/>
                          </a:solidFill>
                        </a:rPr>
                        <a:t> on what has worked and what has been learned</a:t>
                      </a:r>
                      <a:endParaRPr lang="en-GB" dirty="0">
                        <a:solidFill>
                          <a:schemeClr val="tx1"/>
                        </a:solidFill>
                      </a:endParaRPr>
                    </a:p>
                    <a:p>
                      <a:r>
                        <a:rPr lang="en-GB" b="1" dirty="0">
                          <a:solidFill>
                            <a:schemeClr val="tx1"/>
                          </a:solidFill>
                        </a:rPr>
                        <a:t>Recommit</a:t>
                      </a:r>
                      <a:r>
                        <a:rPr lang="en-GB" b="1" baseline="0" dirty="0">
                          <a:solidFill>
                            <a:schemeClr val="tx1"/>
                          </a:solidFill>
                        </a:rPr>
                        <a:t> </a:t>
                      </a:r>
                      <a:r>
                        <a:rPr lang="en-GB" baseline="0" dirty="0">
                          <a:solidFill>
                            <a:schemeClr val="tx1"/>
                          </a:solidFill>
                        </a:rPr>
                        <a:t>to workforce wellbeing &amp; purpose</a:t>
                      </a:r>
                    </a:p>
                    <a:p>
                      <a:r>
                        <a:rPr lang="en-GB" b="1" baseline="0" dirty="0">
                          <a:solidFill>
                            <a:schemeClr val="tx1"/>
                          </a:solidFill>
                        </a:rPr>
                        <a:t>Re-engage</a:t>
                      </a:r>
                      <a:r>
                        <a:rPr lang="en-GB" baseline="0" dirty="0">
                          <a:solidFill>
                            <a:schemeClr val="tx1"/>
                          </a:solidFill>
                        </a:rPr>
                        <a:t> &amp; redeploy the workforce to maximize their contributions;</a:t>
                      </a:r>
                    </a:p>
                    <a:p>
                      <a:r>
                        <a:rPr lang="en-GB" b="1" baseline="0" dirty="0">
                          <a:solidFill>
                            <a:schemeClr val="tx1"/>
                          </a:solidFill>
                        </a:rPr>
                        <a:t>Re-think</a:t>
                      </a:r>
                      <a:r>
                        <a:rPr lang="en-GB" baseline="0" dirty="0">
                          <a:solidFill>
                            <a:schemeClr val="tx1"/>
                          </a:solidFill>
                        </a:rPr>
                        <a:t> work, workforces and workplaces to leverage the experiences of the COVID-19 response </a:t>
                      </a:r>
                    </a:p>
                    <a:p>
                      <a:r>
                        <a:rPr lang="en-GB" b="1" baseline="0" dirty="0">
                          <a:solidFill>
                            <a:schemeClr val="tx1"/>
                          </a:solidFill>
                        </a:rPr>
                        <a:t>Reboot</a:t>
                      </a:r>
                      <a:r>
                        <a:rPr lang="en-GB" baseline="0" dirty="0">
                          <a:solidFill>
                            <a:schemeClr val="tx1"/>
                          </a:solidFill>
                        </a:rPr>
                        <a:t> HR &amp; people operations priorities</a:t>
                      </a:r>
                    </a:p>
                    <a:p>
                      <a:r>
                        <a:rPr lang="en-GB" b="1" baseline="0" dirty="0">
                          <a:solidFill>
                            <a:schemeClr val="tx1"/>
                          </a:solidFill>
                        </a:rPr>
                        <a:t>Retool </a:t>
                      </a:r>
                      <a:endParaRPr lang="en-US" dirty="0">
                        <a:solidFill>
                          <a:schemeClr val="tx1"/>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6117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Discussion Guide</a:t>
            </a:r>
            <a:endParaRPr lang="en-US" dirty="0">
              <a:solidFill>
                <a:srgbClr val="FF0000"/>
              </a:solidFill>
            </a:endParaRPr>
          </a:p>
        </p:txBody>
      </p:sp>
      <p:sp>
        <p:nvSpPr>
          <p:cNvPr id="3" name="Content Placeholder 2"/>
          <p:cNvSpPr>
            <a:spLocks noGrp="1"/>
          </p:cNvSpPr>
          <p:nvPr>
            <p:ph sz="half" idx="1"/>
          </p:nvPr>
        </p:nvSpPr>
        <p:spPr/>
        <p:txBody>
          <a:bodyPr>
            <a:normAutofit lnSpcReduction="10000"/>
          </a:bodyPr>
          <a:lstStyle/>
          <a:p>
            <a:r>
              <a:rPr lang="en-GB" dirty="0"/>
              <a:t> Introduction</a:t>
            </a:r>
          </a:p>
          <a:p>
            <a:r>
              <a:rPr lang="en-GB" dirty="0"/>
              <a:t>PR &amp; NEW NORMA</a:t>
            </a:r>
          </a:p>
          <a:p>
            <a:r>
              <a:rPr lang="en-GB" dirty="0"/>
              <a:t>Crisis Communication</a:t>
            </a:r>
          </a:p>
          <a:p>
            <a:r>
              <a:rPr lang="en-GB" dirty="0"/>
              <a:t>Management approaches to Post-Covid-19</a:t>
            </a:r>
          </a:p>
          <a:p>
            <a:r>
              <a:rPr lang="en-US" b="1" dirty="0"/>
              <a:t>PR and New Normal</a:t>
            </a:r>
          </a:p>
          <a:p>
            <a:r>
              <a:rPr lang="en-GB" b="1" dirty="0"/>
              <a:t>Implications &amp; Conclusion</a:t>
            </a:r>
            <a:endParaRPr lang="en-US" b="1" dirty="0"/>
          </a:p>
          <a:p>
            <a:endParaRPr lang="en-GB" dirty="0"/>
          </a:p>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859" y="2560319"/>
            <a:ext cx="4842455" cy="3093505"/>
          </a:xfrm>
        </p:spPr>
      </p:pic>
    </p:spTree>
    <p:extLst>
      <p:ext uri="{BB962C8B-B14F-4D97-AF65-F5344CB8AC3E}">
        <p14:creationId xmlns:p14="http://schemas.microsoft.com/office/powerpoint/2010/main" val="810871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t>
            </a:r>
            <a:r>
              <a:rPr lang="en-GB" dirty="0">
                <a:solidFill>
                  <a:srgbClr val="FF0000"/>
                </a:solidFill>
              </a:rPr>
              <a:t>PR &amp; Post-COVID-19  Communications</a:t>
            </a:r>
            <a:r>
              <a:rPr lang="en-GB" dirty="0"/>
              <a:t> </a:t>
            </a:r>
            <a:endParaRPr lang="en-US" dirty="0"/>
          </a:p>
        </p:txBody>
      </p:sp>
      <p:sp>
        <p:nvSpPr>
          <p:cNvPr id="3" name="Content Placeholder 2"/>
          <p:cNvSpPr>
            <a:spLocks noGrp="1"/>
          </p:cNvSpPr>
          <p:nvPr>
            <p:ph sz="half" idx="1"/>
          </p:nvPr>
        </p:nvSpPr>
        <p:spPr/>
        <p:txBody>
          <a:bodyPr>
            <a:normAutofit fontScale="40000" lnSpcReduction="20000"/>
          </a:bodyPr>
          <a:lstStyle/>
          <a:p>
            <a:pPr algn="just"/>
            <a:r>
              <a:rPr lang="en-GB" sz="3600" dirty="0">
                <a:solidFill>
                  <a:srgbClr val="FF0000"/>
                </a:solidFill>
              </a:rPr>
              <a:t>1. </a:t>
            </a:r>
            <a:r>
              <a:rPr lang="en-GB" sz="3600" b="1" dirty="0">
                <a:solidFill>
                  <a:srgbClr val="FF0000"/>
                </a:solidFill>
              </a:rPr>
              <a:t>Information societies</a:t>
            </a:r>
            <a:r>
              <a:rPr lang="en-GB" sz="3600" dirty="0">
                <a:solidFill>
                  <a:srgbClr val="FF0000"/>
                </a:solidFill>
              </a:rPr>
              <a:t> </a:t>
            </a:r>
            <a:r>
              <a:rPr lang="en-GB" sz="3600" dirty="0">
                <a:solidFill>
                  <a:schemeClr val="tx1"/>
                </a:solidFill>
              </a:rPr>
              <a:t>-</a:t>
            </a:r>
            <a:r>
              <a:rPr lang="en-GB" sz="4200" dirty="0">
                <a:solidFill>
                  <a:schemeClr val="tx1"/>
                </a:solidFill>
              </a:rPr>
              <a:t> treat information as a commodity;  precision, honesty and openness;  promote equality of access</a:t>
            </a:r>
            <a:r>
              <a:rPr lang="en-GB" sz="4200" dirty="0">
                <a:solidFill>
                  <a:srgbClr val="FF0000"/>
                </a:solidFill>
              </a:rPr>
              <a:t> </a:t>
            </a:r>
          </a:p>
          <a:p>
            <a:pPr algn="just"/>
            <a:r>
              <a:rPr lang="en-GB" sz="4200" dirty="0">
                <a:solidFill>
                  <a:srgbClr val="FF0000"/>
                </a:solidFill>
              </a:rPr>
              <a:t>2. </a:t>
            </a:r>
            <a:r>
              <a:rPr lang="en-GB" sz="4200" b="1" dirty="0">
                <a:solidFill>
                  <a:srgbClr val="FF0000"/>
                </a:solidFill>
              </a:rPr>
              <a:t>Knowledge societies</a:t>
            </a:r>
            <a:r>
              <a:rPr lang="en-GB" sz="4200" dirty="0">
                <a:solidFill>
                  <a:srgbClr val="FF0000"/>
                </a:solidFill>
              </a:rPr>
              <a:t> </a:t>
            </a:r>
            <a:r>
              <a:rPr lang="en-GB" sz="4200" dirty="0">
                <a:solidFill>
                  <a:schemeClr val="tx1"/>
                </a:solidFill>
              </a:rPr>
              <a:t>: Creation, dissemination, and utilization of information and knowledge-critical factor of production</a:t>
            </a:r>
          </a:p>
          <a:p>
            <a:pPr algn="just"/>
            <a:r>
              <a:rPr lang="en-GB" sz="4200" dirty="0">
                <a:solidFill>
                  <a:srgbClr val="FF0000"/>
                </a:solidFill>
              </a:rPr>
              <a:t> </a:t>
            </a:r>
            <a:r>
              <a:rPr lang="en-GB" sz="4200" dirty="0">
                <a:solidFill>
                  <a:schemeClr val="tx1"/>
                </a:solidFill>
              </a:rPr>
              <a:t>We need </a:t>
            </a:r>
            <a:r>
              <a:rPr lang="en-GB" sz="4200" b="1" dirty="0">
                <a:solidFill>
                  <a:schemeClr val="tx1"/>
                </a:solidFill>
              </a:rPr>
              <a:t>increased knowledge</a:t>
            </a:r>
            <a:r>
              <a:rPr lang="en-GB" sz="4200" dirty="0">
                <a:solidFill>
                  <a:schemeClr val="tx1"/>
                </a:solidFill>
              </a:rPr>
              <a:t> about COVID-19 </a:t>
            </a:r>
          </a:p>
          <a:p>
            <a:pPr algn="just"/>
            <a:r>
              <a:rPr lang="en-GB" sz="4200" dirty="0">
                <a:solidFill>
                  <a:schemeClr val="tx1"/>
                </a:solidFill>
              </a:rPr>
              <a:t>No one can hinder information and knowledge dissemination</a:t>
            </a:r>
          </a:p>
          <a:p>
            <a:pPr algn="just"/>
            <a:r>
              <a:rPr lang="en-GB" sz="4200" dirty="0">
                <a:solidFill>
                  <a:schemeClr val="tx1"/>
                </a:solidFill>
              </a:rPr>
              <a:t>Need for sustainable socially responsible messaging</a:t>
            </a:r>
          </a:p>
          <a:p>
            <a:pPr algn="just"/>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2012" y="2434106"/>
            <a:ext cx="4624586" cy="3322749"/>
          </a:xfrm>
        </p:spPr>
      </p:pic>
    </p:spTree>
    <p:extLst>
      <p:ext uri="{BB962C8B-B14F-4D97-AF65-F5344CB8AC3E}">
        <p14:creationId xmlns:p14="http://schemas.microsoft.com/office/powerpoint/2010/main" val="386001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Post-Crisis  Communication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9476160"/>
              </p:ext>
            </p:extLst>
          </p:nvPr>
        </p:nvGraphicFramePr>
        <p:xfrm>
          <a:off x="1295400" y="2028296"/>
          <a:ext cx="9601200" cy="3870228"/>
        </p:xfrm>
        <a:graphic>
          <a:graphicData uri="http://schemas.openxmlformats.org/drawingml/2006/table">
            <a:tbl>
              <a:tblPr/>
              <a:tblGrid>
                <a:gridCol w="9601200">
                  <a:extLst>
                    <a:ext uri="{9D8B030D-6E8A-4147-A177-3AD203B41FA5}">
                      <a16:colId xmlns:a16="http://schemas.microsoft.com/office/drawing/2014/main" val="20000"/>
                    </a:ext>
                  </a:extLst>
                </a:gridCol>
              </a:tblGrid>
              <a:tr h="576083">
                <a:tc>
                  <a:txBody>
                    <a:bodyPr/>
                    <a:lstStyle/>
                    <a:p>
                      <a:pPr marL="342900" indent="-342900">
                        <a:buAutoNum type="arabicPeriod"/>
                      </a:pPr>
                      <a:r>
                        <a:rPr lang="en-GB" dirty="0">
                          <a:effectLst/>
                        </a:rPr>
                        <a:t>Deliver all information promised to stakeholders as soon as that information is known.</a:t>
                      </a:r>
                    </a:p>
                  </a:txBody>
                  <a:tcPr anchor="ctr">
                    <a:lnL>
                      <a:noFill/>
                    </a:lnL>
                    <a:lnR>
                      <a:noFill/>
                    </a:lnR>
                    <a:lnT>
                      <a:noFill/>
                    </a:lnT>
                    <a:lnB>
                      <a:noFill/>
                    </a:lnB>
                    <a:solidFill>
                      <a:srgbClr val="EEEEEE"/>
                    </a:solidFill>
                  </a:tcPr>
                </a:tc>
                <a:extLst>
                  <a:ext uri="{0D108BD9-81ED-4DB2-BD59-A6C34878D82A}">
                    <a16:rowId xmlns:a16="http://schemas.microsoft.com/office/drawing/2014/main" val="10000"/>
                  </a:ext>
                </a:extLst>
              </a:tr>
              <a:tr h="1008145">
                <a:tc>
                  <a:txBody>
                    <a:bodyPr/>
                    <a:lstStyle/>
                    <a:p>
                      <a:r>
                        <a:rPr lang="en-GB" dirty="0">
                          <a:effectLst/>
                        </a:rPr>
                        <a:t>2.</a:t>
                      </a:r>
                      <a:r>
                        <a:rPr lang="en-GB" baseline="0" dirty="0">
                          <a:effectLst/>
                        </a:rPr>
                        <a:t> </a:t>
                      </a:r>
                      <a:r>
                        <a:rPr lang="en-GB" dirty="0">
                          <a:effectLst/>
                        </a:rPr>
                        <a:t> Keep stakeholders updated on the progression of recovery efforts including any corrective measures being taken and the progress of investigations.</a:t>
                      </a:r>
                    </a:p>
                  </a:txBody>
                  <a:tcPr anchor="ctr">
                    <a:lnL>
                      <a:noFill/>
                    </a:lnL>
                    <a:lnR>
                      <a:noFill/>
                    </a:lnR>
                    <a:lnT>
                      <a:noFill/>
                    </a:lnT>
                    <a:lnB>
                      <a:noFill/>
                    </a:lnB>
                    <a:solidFill>
                      <a:srgbClr val="EEEEEE"/>
                    </a:solidFill>
                  </a:tcPr>
                </a:tc>
                <a:extLst>
                  <a:ext uri="{0D108BD9-81ED-4DB2-BD59-A6C34878D82A}">
                    <a16:rowId xmlns:a16="http://schemas.microsoft.com/office/drawing/2014/main" val="10001"/>
                  </a:ext>
                </a:extLst>
              </a:tr>
              <a:tr h="1867309">
                <a:tc>
                  <a:txBody>
                    <a:bodyPr/>
                    <a:lstStyle/>
                    <a:p>
                      <a:r>
                        <a:rPr lang="en-GB" dirty="0">
                          <a:effectLst/>
                        </a:rPr>
                        <a:t>3.  </a:t>
                      </a:r>
                      <a:r>
                        <a:rPr lang="en-GB" dirty="0" err="1">
                          <a:effectLst/>
                        </a:rPr>
                        <a:t>Analyze</a:t>
                      </a:r>
                      <a:r>
                        <a:rPr lang="en-GB" dirty="0">
                          <a:effectLst/>
                        </a:rPr>
                        <a:t> the crisis management effort for lessons and integrate those lessons in to the organization’s crisis management system.</a:t>
                      </a:r>
                    </a:p>
                    <a:p>
                      <a:r>
                        <a:rPr lang="en-GB" dirty="0">
                          <a:effectLst/>
                        </a:rPr>
                        <a:t>4. Sustainability of healthy practices</a:t>
                      </a:r>
                    </a:p>
                    <a:p>
                      <a:r>
                        <a:rPr lang="en-GB" dirty="0">
                          <a:effectLst/>
                        </a:rPr>
                        <a:t>5. Planning for future pandemics </a:t>
                      </a:r>
                    </a:p>
                    <a:p>
                      <a:pPr marL="0" indent="0" algn="just">
                        <a:buNone/>
                      </a:pPr>
                      <a:r>
                        <a:rPr lang="en-GB" sz="1800" dirty="0"/>
                        <a:t>6. Establishing a future crisis management plan</a:t>
                      </a:r>
                    </a:p>
                    <a:p>
                      <a:pPr marL="0" indent="0" algn="just">
                        <a:buNone/>
                      </a:pPr>
                      <a:r>
                        <a:rPr lang="en-GB" sz="1800" dirty="0"/>
                        <a:t>7. Engage in continuous Crisis Communication training</a:t>
                      </a:r>
                    </a:p>
                    <a:p>
                      <a:pPr marL="0" indent="0" algn="just">
                        <a:buNone/>
                      </a:pPr>
                      <a:r>
                        <a:rPr lang="en-GB" sz="1800" dirty="0"/>
                        <a:t>8. Establish values or philosophies to communicate before crisis happens </a:t>
                      </a:r>
                      <a:endParaRPr lang="en-US" sz="1800" dirty="0"/>
                    </a:p>
                    <a:p>
                      <a:endParaRPr lang="en-GB" dirty="0">
                        <a:effectLst/>
                      </a:endParaRPr>
                    </a:p>
                  </a:txBody>
                  <a:tcPr anchor="ctr">
                    <a:lnL>
                      <a:noFill/>
                    </a:lnL>
                    <a:lnR>
                      <a:noFill/>
                    </a:lnR>
                    <a:lnT>
                      <a:noFill/>
                    </a:lnT>
                    <a:lnB>
                      <a:noFill/>
                    </a:lnB>
                    <a:solidFill>
                      <a:srgbClr val="EEEEEE"/>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56327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New Normal Communications- Key Recommendations</a:t>
            </a:r>
            <a:endParaRPr lang="en-US" dirty="0"/>
          </a:p>
        </p:txBody>
      </p:sp>
      <p:sp>
        <p:nvSpPr>
          <p:cNvPr id="3" name="Content Placeholder 2"/>
          <p:cNvSpPr>
            <a:spLocks noGrp="1"/>
          </p:cNvSpPr>
          <p:nvPr>
            <p:ph sz="half" idx="1"/>
          </p:nvPr>
        </p:nvSpPr>
        <p:spPr/>
        <p:txBody>
          <a:bodyPr>
            <a:normAutofit fontScale="62500" lnSpcReduction="20000"/>
          </a:bodyPr>
          <a:lstStyle/>
          <a:p>
            <a:pPr lvl="0"/>
            <a:r>
              <a:rPr lang="en-GB" dirty="0"/>
              <a:t>Use of media professionals     </a:t>
            </a:r>
            <a:endParaRPr lang="en-US" dirty="0"/>
          </a:p>
          <a:p>
            <a:pPr lvl="0"/>
            <a:r>
              <a:rPr lang="en-GB" dirty="0"/>
              <a:t>Use of positive psychological and sociological appeals  </a:t>
            </a:r>
            <a:endParaRPr lang="en-US" dirty="0"/>
          </a:p>
          <a:p>
            <a:pPr lvl="0"/>
            <a:r>
              <a:rPr lang="en-GB" dirty="0"/>
              <a:t>Accurate  and timely information dissemination  </a:t>
            </a:r>
            <a:endParaRPr lang="en-US" dirty="0"/>
          </a:p>
          <a:p>
            <a:pPr lvl="0"/>
            <a:r>
              <a:rPr lang="en-GB" dirty="0"/>
              <a:t>Community engagement,  OBV , community health mobilisation officers,  National Orientation Agency </a:t>
            </a:r>
            <a:endParaRPr lang="en-US" dirty="0"/>
          </a:p>
          <a:p>
            <a:pPr lvl="0"/>
            <a:r>
              <a:rPr lang="en-GB" dirty="0"/>
              <a:t>Credible the communication sources</a:t>
            </a:r>
            <a:endParaRPr lang="en-US" dirty="0"/>
          </a:p>
          <a:p>
            <a:pPr lvl="0"/>
            <a:r>
              <a:rPr lang="en-GB" dirty="0"/>
              <a:t>Walking the talk.  </a:t>
            </a:r>
            <a:endParaRPr lang="en-US" dirty="0"/>
          </a:p>
          <a:p>
            <a:pPr lvl="0"/>
            <a:r>
              <a:rPr lang="en-GB" dirty="0"/>
              <a:t>Use of influencers, opinion leaders,  infotainments, entertainment sector </a:t>
            </a:r>
            <a:endParaRPr lang="en-US" dirty="0"/>
          </a:p>
          <a:p>
            <a:pPr lvl="0"/>
            <a:r>
              <a:rPr lang="en-GB" dirty="0"/>
              <a:t>Indigenous,  traditional and new media   </a:t>
            </a:r>
          </a:p>
          <a:p>
            <a:pPr lvl="0"/>
            <a:r>
              <a:rPr lang="en-GB" dirty="0"/>
              <a:t>Campaign against stigmatization </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3381" y="2560320"/>
            <a:ext cx="3794123" cy="3041989"/>
          </a:xfrm>
        </p:spPr>
      </p:pic>
    </p:spTree>
    <p:extLst>
      <p:ext uri="{BB962C8B-B14F-4D97-AF65-F5344CB8AC3E}">
        <p14:creationId xmlns:p14="http://schemas.microsoft.com/office/powerpoint/2010/main" val="693742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Appreciation</a:t>
            </a:r>
            <a:endParaRPr lang="en-US" dirty="0"/>
          </a:p>
        </p:txBody>
      </p:sp>
      <p:sp>
        <p:nvSpPr>
          <p:cNvPr id="5" name="Subtitle 4"/>
          <p:cNvSpPr>
            <a:spLocks noGrp="1"/>
          </p:cNvSpPr>
          <p:nvPr>
            <p:ph type="subTitle" idx="1"/>
          </p:nvPr>
        </p:nvSpPr>
        <p:spPr/>
        <p:txBody>
          <a:bodyPr>
            <a:normAutofit fontScale="70000" lnSpcReduction="20000"/>
          </a:bodyPr>
          <a:lstStyle/>
          <a:p>
            <a:r>
              <a:rPr lang="en-GB" dirty="0" err="1"/>
              <a:t>Rotimi</a:t>
            </a:r>
            <a:r>
              <a:rPr lang="en-GB" dirty="0"/>
              <a:t> Williams Olatunji, PhD, </a:t>
            </a:r>
            <a:r>
              <a:rPr lang="en-GB" dirty="0" err="1"/>
              <a:t>arpa</a:t>
            </a:r>
            <a:r>
              <a:rPr lang="en-GB" dirty="0"/>
              <a:t>, MNIPR</a:t>
            </a:r>
          </a:p>
          <a:p>
            <a:r>
              <a:rPr lang="en-GB" dirty="0"/>
              <a:t>Professor, Public Relations &amp; Advertising,  Dean, School of Communication,</a:t>
            </a:r>
          </a:p>
          <a:p>
            <a:r>
              <a:rPr lang="en-GB" dirty="0"/>
              <a:t>Lagos State University, </a:t>
            </a:r>
            <a:r>
              <a:rPr lang="en-GB" dirty="0" err="1"/>
              <a:t>Ojo</a:t>
            </a:r>
            <a:r>
              <a:rPr lang="en-GB" dirty="0"/>
              <a:t>, Lagos, Nigeria</a:t>
            </a:r>
          </a:p>
          <a:p>
            <a:r>
              <a:rPr lang="en-GB" dirty="0"/>
              <a:t>Voice: +234 8034716840; Email: </a:t>
            </a:r>
            <a:r>
              <a:rPr lang="en-GB" dirty="0">
                <a:hlinkClick r:id="rId2"/>
              </a:rPr>
              <a:t>rotimi.Olatunji@lasu.edu.ng</a:t>
            </a:r>
            <a:endParaRPr lang="en-GB" dirty="0"/>
          </a:p>
          <a:p>
            <a:endParaRPr lang="en-GB" dirty="0"/>
          </a:p>
          <a:p>
            <a:endParaRPr lang="en-GB" dirty="0"/>
          </a:p>
          <a:p>
            <a:endParaRPr lang="en-US" dirty="0"/>
          </a:p>
        </p:txBody>
      </p:sp>
    </p:spTree>
    <p:extLst>
      <p:ext uri="{BB962C8B-B14F-4D97-AF65-F5344CB8AC3E}">
        <p14:creationId xmlns:p14="http://schemas.microsoft.com/office/powerpoint/2010/main" val="42808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COVID-19 Update</a:t>
            </a:r>
            <a:endParaRPr lang="en-US" dirty="0"/>
          </a:p>
        </p:txBody>
      </p:sp>
      <p:sp>
        <p:nvSpPr>
          <p:cNvPr id="6" name="Text Placeholder 5"/>
          <p:cNvSpPr>
            <a:spLocks noGrp="1"/>
          </p:cNvSpPr>
          <p:nvPr>
            <p:ph type="body" idx="1"/>
          </p:nvPr>
        </p:nvSpPr>
        <p:spPr/>
        <p:txBody>
          <a:bodyPr/>
          <a:lstStyle/>
          <a:p>
            <a:r>
              <a:rPr lang="en-GB" dirty="0"/>
              <a:t>Nigeria  Confirmed Cases</a:t>
            </a:r>
            <a:endParaRPr lang="en-US" dirty="0"/>
          </a:p>
        </p:txBody>
      </p:sp>
      <p:sp>
        <p:nvSpPr>
          <p:cNvPr id="7" name="Content Placeholder 6"/>
          <p:cNvSpPr>
            <a:spLocks noGrp="1"/>
          </p:cNvSpPr>
          <p:nvPr>
            <p:ph sz="half" idx="2"/>
          </p:nvPr>
        </p:nvSpPr>
        <p:spPr/>
        <p:txBody>
          <a:bodyPr>
            <a:normAutofit fontScale="92500"/>
          </a:bodyPr>
          <a:lstStyle/>
          <a:p>
            <a:pPr marL="0" indent="0" algn="just">
              <a:buNone/>
            </a:pPr>
            <a:r>
              <a:rPr lang="en-GB" b="1" dirty="0"/>
              <a:t> </a:t>
            </a:r>
          </a:p>
          <a:p>
            <a:r>
              <a:rPr lang="en-US" dirty="0"/>
              <a:t>Nigeria’s Total 61,194 (17/10/2020)</a:t>
            </a:r>
          </a:p>
          <a:p>
            <a:r>
              <a:rPr lang="en-GB" dirty="0"/>
              <a:t>Recovered= </a:t>
            </a:r>
            <a:r>
              <a:rPr lang="en-US" dirty="0"/>
              <a:t>52,304</a:t>
            </a:r>
          </a:p>
          <a:p>
            <a:r>
              <a:rPr lang="en-GB" dirty="0"/>
              <a:t>Deaths = </a:t>
            </a:r>
            <a:r>
              <a:rPr lang="en-US" dirty="0"/>
              <a:t>1,119</a:t>
            </a:r>
          </a:p>
          <a:p>
            <a:pPr marL="0" indent="0">
              <a:buNone/>
            </a:pPr>
            <a:r>
              <a:rPr lang="en-GB" dirty="0"/>
              <a:t> </a:t>
            </a:r>
            <a:endParaRPr lang="en-US" dirty="0"/>
          </a:p>
          <a:p>
            <a:endParaRPr lang="en-US" dirty="0"/>
          </a:p>
          <a:p>
            <a:endParaRPr lang="en-US" dirty="0"/>
          </a:p>
        </p:txBody>
      </p:sp>
      <p:sp>
        <p:nvSpPr>
          <p:cNvPr id="8" name="Text Placeholder 7"/>
          <p:cNvSpPr>
            <a:spLocks noGrp="1"/>
          </p:cNvSpPr>
          <p:nvPr>
            <p:ph type="body" sz="quarter" idx="3"/>
          </p:nvPr>
        </p:nvSpPr>
        <p:spPr/>
        <p:txBody>
          <a:bodyPr/>
          <a:lstStyle/>
          <a:p>
            <a:r>
              <a:rPr lang="en-GB" b="1" dirty="0"/>
              <a:t>Global Confirmed cases 17/10/2020</a:t>
            </a: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521510905"/>
              </p:ext>
            </p:extLst>
          </p:nvPr>
        </p:nvGraphicFramePr>
        <p:xfrm>
          <a:off x="6284890" y="3234794"/>
          <a:ext cx="4613298" cy="2598911"/>
        </p:xfrm>
        <a:graphic>
          <a:graphicData uri="http://schemas.openxmlformats.org/drawingml/2006/table">
            <a:tbl>
              <a:tblPr firstRow="1" bandRow="1">
                <a:tableStyleId>{5C22544A-7EE6-4342-B048-85BDC9FD1C3A}</a:tableStyleId>
              </a:tblPr>
              <a:tblGrid>
                <a:gridCol w="2784721">
                  <a:extLst>
                    <a:ext uri="{9D8B030D-6E8A-4147-A177-3AD203B41FA5}">
                      <a16:colId xmlns:a16="http://schemas.microsoft.com/office/drawing/2014/main" val="20000"/>
                    </a:ext>
                  </a:extLst>
                </a:gridCol>
                <a:gridCol w="1828577">
                  <a:extLst>
                    <a:ext uri="{9D8B030D-6E8A-4147-A177-3AD203B41FA5}">
                      <a16:colId xmlns:a16="http://schemas.microsoft.com/office/drawing/2014/main" val="20001"/>
                    </a:ext>
                  </a:extLst>
                </a:gridCol>
              </a:tblGrid>
              <a:tr h="357909">
                <a:tc>
                  <a:txBody>
                    <a:bodyPr/>
                    <a:lstStyle/>
                    <a:p>
                      <a:r>
                        <a:rPr lang="en-GB" dirty="0"/>
                        <a:t>Global</a:t>
                      </a:r>
                      <a:r>
                        <a:rPr lang="en-GB" baseline="0" dirty="0"/>
                        <a:t> </a:t>
                      </a:r>
                      <a:endParaRPr lang="en-US" dirty="0"/>
                    </a:p>
                  </a:txBody>
                  <a:tcPr/>
                </a:tc>
                <a:tc>
                  <a:txBody>
                    <a:bodyPr/>
                    <a:lstStyle/>
                    <a:p>
                      <a:r>
                        <a:rPr lang="en-GB" dirty="0"/>
                        <a:t>Confirmed</a:t>
                      </a:r>
                      <a:r>
                        <a:rPr lang="en-GB" baseline="0" dirty="0"/>
                        <a:t> cases</a:t>
                      </a:r>
                      <a:endParaRPr lang="en-US" dirty="0"/>
                    </a:p>
                  </a:txBody>
                  <a:tcPr/>
                </a:tc>
                <a:extLst>
                  <a:ext uri="{0D108BD9-81ED-4DB2-BD59-A6C34878D82A}">
                    <a16:rowId xmlns:a16="http://schemas.microsoft.com/office/drawing/2014/main" val="10000"/>
                  </a:ext>
                </a:extLst>
              </a:tr>
              <a:tr h="357909">
                <a:tc>
                  <a:txBody>
                    <a:bodyPr/>
                    <a:lstStyle/>
                    <a:p>
                      <a:r>
                        <a:rPr lang="en-GB" sz="1800" b="1" kern="1200" dirty="0">
                          <a:solidFill>
                            <a:schemeClr val="dk1"/>
                          </a:solidFill>
                          <a:effectLst/>
                          <a:latin typeface="+mn-lt"/>
                          <a:ea typeface="+mn-ea"/>
                          <a:cs typeface="+mn-cs"/>
                        </a:rPr>
                        <a:t>Confirmed</a:t>
                      </a:r>
                      <a:endParaRPr lang="en-US" dirty="0"/>
                    </a:p>
                  </a:txBody>
                  <a:tcPr/>
                </a:tc>
                <a:tc>
                  <a:txBody>
                    <a:bodyPr/>
                    <a:lstStyle/>
                    <a:p>
                      <a:r>
                        <a:rPr lang="en-US" sz="1800" b="1" kern="1200" dirty="0">
                          <a:solidFill>
                            <a:schemeClr val="dk1"/>
                          </a:solidFill>
                          <a:effectLst/>
                          <a:latin typeface="+mn-lt"/>
                          <a:ea typeface="+mn-ea"/>
                          <a:cs typeface="+mn-cs"/>
                        </a:rPr>
                        <a:t>39.4</a:t>
                      </a:r>
                      <a:r>
                        <a:rPr lang="en-US" sz="1800" b="1" kern="1200" baseline="0" dirty="0">
                          <a:solidFill>
                            <a:schemeClr val="dk1"/>
                          </a:solidFill>
                          <a:effectLst/>
                          <a:latin typeface="+mn-lt"/>
                          <a:ea typeface="+mn-ea"/>
                          <a:cs typeface="+mn-cs"/>
                        </a:rPr>
                        <a:t> Million</a:t>
                      </a:r>
                      <a:endParaRPr lang="en-US" dirty="0"/>
                    </a:p>
                  </a:txBody>
                  <a:tcPr/>
                </a:tc>
                <a:extLst>
                  <a:ext uri="{0D108BD9-81ED-4DB2-BD59-A6C34878D82A}">
                    <a16:rowId xmlns:a16="http://schemas.microsoft.com/office/drawing/2014/main" val="10001"/>
                  </a:ext>
                </a:extLst>
              </a:tr>
              <a:tr h="357909">
                <a:tc>
                  <a:txBody>
                    <a:bodyPr/>
                    <a:lstStyle/>
                    <a:p>
                      <a:r>
                        <a:rPr lang="en-GB" dirty="0"/>
                        <a:t>Recovered </a:t>
                      </a:r>
                      <a:endParaRPr lang="en-US" dirty="0"/>
                    </a:p>
                  </a:txBody>
                  <a:tcPr/>
                </a:tc>
                <a:tc>
                  <a:txBody>
                    <a:bodyPr/>
                    <a:lstStyle/>
                    <a:p>
                      <a:r>
                        <a:rPr lang="en-GB" sz="1800" b="1" kern="1200" dirty="0">
                          <a:solidFill>
                            <a:schemeClr val="dk1"/>
                          </a:solidFill>
                          <a:effectLst/>
                          <a:latin typeface="+mn-lt"/>
                          <a:ea typeface="+mn-ea"/>
                          <a:cs typeface="+mn-cs"/>
                        </a:rPr>
                        <a:t>27.1</a:t>
                      </a:r>
                      <a:r>
                        <a:rPr lang="en-GB" sz="1800" b="1" kern="1200" baseline="0" dirty="0">
                          <a:solidFill>
                            <a:schemeClr val="dk1"/>
                          </a:solidFill>
                          <a:effectLst/>
                          <a:latin typeface="+mn-lt"/>
                          <a:ea typeface="+mn-ea"/>
                          <a:cs typeface="+mn-cs"/>
                        </a:rPr>
                        <a:t> Million</a:t>
                      </a:r>
                      <a:endParaRPr lang="en-US" dirty="0"/>
                    </a:p>
                  </a:txBody>
                  <a:tcPr/>
                </a:tc>
                <a:extLst>
                  <a:ext uri="{0D108BD9-81ED-4DB2-BD59-A6C34878D82A}">
                    <a16:rowId xmlns:a16="http://schemas.microsoft.com/office/drawing/2014/main" val="10002"/>
                  </a:ext>
                </a:extLst>
              </a:tr>
              <a:tr h="458867">
                <a:tc>
                  <a:txBody>
                    <a:bodyPr/>
                    <a:lstStyle/>
                    <a:p>
                      <a:r>
                        <a:rPr lang="en-GB" sz="1800" b="1" kern="1200" dirty="0">
                          <a:solidFill>
                            <a:schemeClr val="dk1"/>
                          </a:solidFill>
                          <a:effectLst/>
                          <a:latin typeface="+mn-lt"/>
                          <a:ea typeface="+mn-ea"/>
                          <a:cs typeface="+mn-cs"/>
                        </a:rPr>
                        <a:t>Deaths</a:t>
                      </a:r>
                      <a:endParaRPr lang="en-US" dirty="0"/>
                    </a:p>
                  </a:txBody>
                  <a:tcPr/>
                </a:tc>
                <a:tc>
                  <a:txBody>
                    <a:bodyPr/>
                    <a:lstStyle/>
                    <a:p>
                      <a:r>
                        <a:rPr lang="en-GB" sz="1800" b="1" kern="1200" dirty="0">
                          <a:solidFill>
                            <a:schemeClr val="dk1"/>
                          </a:solidFill>
                          <a:effectLst/>
                          <a:latin typeface="+mn-lt"/>
                          <a:ea typeface="+mn-ea"/>
                          <a:cs typeface="+mn-cs"/>
                        </a:rPr>
                        <a:t>1.1</a:t>
                      </a:r>
                      <a:r>
                        <a:rPr lang="en-GB" sz="1800" b="1" kern="1200" baseline="0" dirty="0">
                          <a:solidFill>
                            <a:schemeClr val="dk1"/>
                          </a:solidFill>
                          <a:effectLst/>
                          <a:latin typeface="+mn-lt"/>
                          <a:ea typeface="+mn-ea"/>
                          <a:cs typeface="+mn-cs"/>
                        </a:rPr>
                        <a:t> Million</a:t>
                      </a:r>
                      <a:endParaRPr lang="en-US" dirty="0"/>
                    </a:p>
                  </a:txBody>
                  <a:tcPr/>
                </a:tc>
                <a:extLst>
                  <a:ext uri="{0D108BD9-81ED-4DB2-BD59-A6C34878D82A}">
                    <a16:rowId xmlns:a16="http://schemas.microsoft.com/office/drawing/2014/main" val="10003"/>
                  </a:ext>
                </a:extLst>
              </a:tr>
              <a:tr h="42500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1776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5998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Understanding Crisis </a:t>
            </a:r>
            <a:endParaRPr lang="en-US" dirty="0"/>
          </a:p>
        </p:txBody>
      </p:sp>
      <p:sp>
        <p:nvSpPr>
          <p:cNvPr id="4" name="Content Placeholder 3"/>
          <p:cNvSpPr>
            <a:spLocks noGrp="1"/>
          </p:cNvSpPr>
          <p:nvPr>
            <p:ph idx="1"/>
          </p:nvPr>
        </p:nvSpPr>
        <p:spPr/>
        <p:txBody>
          <a:bodyPr>
            <a:normAutofit/>
          </a:bodyPr>
          <a:lstStyle/>
          <a:p>
            <a:r>
              <a:rPr lang="en-GB" dirty="0"/>
              <a:t>Crisis refers to “an event, revelation, allegation or set of circumstances which threatens the integrity, reputation, or survival of an individual or organisation. It challenges the public’s sense of safety, values or appropriateness. A crisis can create three related threats:  (1) public safety, (2) financial loss, and (3) reputation loss. (</a:t>
            </a:r>
            <a:r>
              <a:rPr lang="en-US" dirty="0" err="1"/>
              <a:t>Sapriel</a:t>
            </a:r>
            <a:r>
              <a:rPr lang="en-US" dirty="0"/>
              <a:t>, C. (2003, p. 1) Journal of Communication Management Vol. 7, pp.  1-9)</a:t>
            </a:r>
          </a:p>
          <a:p>
            <a:endParaRPr lang="en-US" dirty="0"/>
          </a:p>
        </p:txBody>
      </p:sp>
      <p:sp>
        <p:nvSpPr>
          <p:cNvPr id="3" name="Content Placeholder 2"/>
          <p:cNvSpPr>
            <a:spLocks noGrp="1"/>
          </p:cNvSpPr>
          <p:nvPr>
            <p:ph type="subTitle" idx="4294967295"/>
          </p:nvPr>
        </p:nvSpPr>
        <p:spPr>
          <a:xfrm>
            <a:off x="11797048" y="3657600"/>
            <a:ext cx="394952" cy="1320800"/>
          </a:xfrm>
        </p:spPr>
        <p:txBody>
          <a:bodyPr>
            <a:normAutofit/>
          </a:bodyPr>
          <a:lstStyle/>
          <a:p>
            <a:endParaRPr lang="en-US" dirty="0"/>
          </a:p>
        </p:txBody>
      </p:sp>
    </p:spTree>
    <p:extLst>
      <p:ext uri="{BB962C8B-B14F-4D97-AF65-F5344CB8AC3E}">
        <p14:creationId xmlns:p14="http://schemas.microsoft.com/office/powerpoint/2010/main" val="354839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Relations: What’s it about? </a:t>
            </a:r>
            <a:endParaRPr lang="en-US" dirty="0"/>
          </a:p>
        </p:txBody>
      </p:sp>
      <p:sp>
        <p:nvSpPr>
          <p:cNvPr id="3" name="Content Placeholder 2"/>
          <p:cNvSpPr>
            <a:spLocks noGrp="1"/>
          </p:cNvSpPr>
          <p:nvPr>
            <p:ph idx="1"/>
          </p:nvPr>
        </p:nvSpPr>
        <p:spPr/>
        <p:txBody>
          <a:bodyPr>
            <a:normAutofit fontScale="92500" lnSpcReduction="10000"/>
          </a:bodyPr>
          <a:lstStyle/>
          <a:p>
            <a:r>
              <a:rPr lang="en-GB" dirty="0"/>
              <a:t>Public relations is the theory and practice of managing communications and relationships between a particular organization and its publics</a:t>
            </a:r>
          </a:p>
          <a:p>
            <a:r>
              <a:rPr lang="en-GB" dirty="0"/>
              <a:t>The 1975 Foundation for PR Research &amp; Education definition, in part: </a:t>
            </a:r>
          </a:p>
          <a:p>
            <a:r>
              <a:rPr lang="en-GB" dirty="0"/>
              <a:t>Public Relations is a </a:t>
            </a:r>
          </a:p>
          <a:p>
            <a:pPr lvl="1" algn="just"/>
            <a:r>
              <a:rPr lang="en-GB" b="1" dirty="0"/>
              <a:t>distinctive management function which helps establish and maintain mutual lines of communication…. Involves the management of problems and issues; … defines and emphasizes the responsibility of management to serve public interest; helps management to keep abreast of and effectively manage change; serving as an early warning system to help anticipate trends; and uses research and sound ethical communication techniques as its principal tools (</a:t>
            </a:r>
            <a:r>
              <a:rPr lang="en-GB" b="1" dirty="0" err="1"/>
              <a:t>Seitel</a:t>
            </a:r>
            <a:r>
              <a:rPr lang="en-GB" b="1" dirty="0"/>
              <a:t>, 1989)</a:t>
            </a:r>
            <a:endParaRPr lang="en-US" b="1" dirty="0"/>
          </a:p>
        </p:txBody>
      </p:sp>
    </p:spTree>
    <p:extLst>
      <p:ext uri="{BB962C8B-B14F-4D97-AF65-F5344CB8AC3E}">
        <p14:creationId xmlns:p14="http://schemas.microsoft.com/office/powerpoint/2010/main" val="954440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 &amp; Crisis Management </a:t>
            </a:r>
            <a:endParaRPr lang="en-US" dirty="0"/>
          </a:p>
        </p:txBody>
      </p:sp>
      <p:sp>
        <p:nvSpPr>
          <p:cNvPr id="3" name="Content Placeholder 2"/>
          <p:cNvSpPr>
            <a:spLocks noGrp="1"/>
          </p:cNvSpPr>
          <p:nvPr>
            <p:ph idx="1"/>
          </p:nvPr>
        </p:nvSpPr>
        <p:spPr/>
        <p:txBody>
          <a:bodyPr>
            <a:normAutofit fontScale="92500" lnSpcReduction="20000"/>
          </a:bodyPr>
          <a:lstStyle/>
          <a:p>
            <a:r>
              <a:rPr lang="en-GB" dirty="0"/>
              <a:t>In general, a crisis can be any occurrence which causes an unstable and dangerous situation and affects a community, a group of people or whole society. A crisis usually happens at a short notice and triggers the feeling of fear and threat which cause a sequence of unexpected events. A crisis creates situations where time is short and a quick and effective decision has to be taken. (Crisis causes elements of surprises, uncertainties &amp; instability </a:t>
            </a:r>
            <a:r>
              <a:rPr lang="en-US" dirty="0">
                <a:hlinkClick r:id="rId2"/>
              </a:rPr>
              <a:t>https://www.marketing91.com/types-of-crisis/</a:t>
            </a:r>
            <a:r>
              <a:rPr lang="en-US" dirty="0"/>
              <a:t> on 13/07/2020)</a:t>
            </a:r>
          </a:p>
          <a:p>
            <a:r>
              <a:rPr lang="en-GB" dirty="0"/>
              <a:t>Each crisis </a:t>
            </a:r>
            <a:r>
              <a:rPr lang="en-GB"/>
              <a:t>is unique</a:t>
            </a:r>
            <a:endParaRPr lang="en-GB" dirty="0"/>
          </a:p>
          <a:p>
            <a:r>
              <a:rPr lang="en-GB" dirty="0"/>
              <a:t>COVID-19 pandemic has all the characteristics of a crisis.  But what type of Crisis is it? </a:t>
            </a:r>
            <a:endParaRPr lang="en-US" dirty="0"/>
          </a:p>
        </p:txBody>
      </p:sp>
    </p:spTree>
    <p:extLst>
      <p:ext uri="{BB962C8B-B14F-4D97-AF65-F5344CB8AC3E}">
        <p14:creationId xmlns:p14="http://schemas.microsoft.com/office/powerpoint/2010/main" val="89787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COVID-19:  A Unique Crisis</a:t>
            </a:r>
            <a:endParaRPr lang="en-US" dirty="0"/>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44710" y="2560638"/>
            <a:ext cx="3812146" cy="3309937"/>
          </a:xfrm>
        </p:spPr>
      </p:pic>
      <p:pic>
        <p:nvPicPr>
          <p:cNvPr id="19" name="Content Placeholder 1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26250" y="2560638"/>
            <a:ext cx="3429000" cy="3309937"/>
          </a:xfrm>
        </p:spPr>
      </p:pic>
    </p:spTree>
    <p:extLst>
      <p:ext uri="{BB962C8B-B14F-4D97-AF65-F5344CB8AC3E}">
        <p14:creationId xmlns:p14="http://schemas.microsoft.com/office/powerpoint/2010/main" val="3219642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Crisis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031126"/>
              </p:ext>
            </p:extLst>
          </p:nvPr>
        </p:nvGraphicFramePr>
        <p:xfrm>
          <a:off x="1295400" y="2557463"/>
          <a:ext cx="9601200" cy="321056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40">
                <a:tc>
                  <a:txBody>
                    <a:bodyPr/>
                    <a:lstStyle/>
                    <a:p>
                      <a:r>
                        <a:rPr lang="en-GB" dirty="0"/>
                        <a:t>Classification</a:t>
                      </a:r>
                      <a:r>
                        <a:rPr lang="en-GB" baseline="0" dirty="0"/>
                        <a:t> A</a:t>
                      </a:r>
                      <a:endParaRPr lang="en-US" dirty="0"/>
                    </a:p>
                  </a:txBody>
                  <a:tcPr/>
                </a:tc>
                <a:tc>
                  <a:txBody>
                    <a:bodyPr/>
                    <a:lstStyle/>
                    <a:p>
                      <a:r>
                        <a:rPr lang="en-GB" dirty="0"/>
                        <a:t>Classification B</a:t>
                      </a:r>
                      <a:endParaRPr lang="en-US" dirty="0"/>
                    </a:p>
                  </a:txBody>
                  <a:tcPr/>
                </a:tc>
                <a:tc>
                  <a:txBody>
                    <a:bodyPr/>
                    <a:lstStyle/>
                    <a:p>
                      <a:r>
                        <a:rPr lang="en-GB" dirty="0"/>
                        <a:t>Classification C</a:t>
                      </a:r>
                      <a:endParaRPr lang="en-US" dirty="0"/>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Personal/Organisational/society-wide crisis </a:t>
                      </a:r>
                      <a:endParaRPr lang="en-US" dirty="0"/>
                    </a:p>
                  </a:txBody>
                  <a:tcPr/>
                </a:tc>
                <a:tc>
                  <a:txBody>
                    <a:bodyPr/>
                    <a:lstStyle/>
                    <a:p>
                      <a:r>
                        <a:rPr lang="en-US" sz="1800" kern="1200" dirty="0">
                          <a:solidFill>
                            <a:schemeClr val="dk1"/>
                          </a:solidFill>
                          <a:effectLst/>
                          <a:latin typeface="+mn-lt"/>
                          <a:ea typeface="+mn-ea"/>
                          <a:cs typeface="+mn-cs"/>
                        </a:rPr>
                        <a:t>Immediate Crisis (Happenings now)</a:t>
                      </a:r>
                      <a:endParaRPr lang="en-US" dirty="0"/>
                    </a:p>
                  </a:txBody>
                  <a:tcPr/>
                </a:tc>
                <a:tc>
                  <a:txBody>
                    <a:bodyPr/>
                    <a:lstStyle/>
                    <a:p>
                      <a:r>
                        <a:rPr lang="en-US" sz="1800" b="1" kern="1200" dirty="0">
                          <a:solidFill>
                            <a:schemeClr val="dk1"/>
                          </a:solidFill>
                          <a:effectLst/>
                          <a:latin typeface="+mn-lt"/>
                          <a:ea typeface="+mn-ea"/>
                          <a:cs typeface="+mn-cs"/>
                        </a:rPr>
                        <a:t>Known/Known </a:t>
                      </a:r>
                      <a:endParaRPr lang="en-US" dirty="0"/>
                    </a:p>
                  </a:txBody>
                  <a:tcPr/>
                </a:tc>
                <a:extLst>
                  <a:ext uri="{0D108BD9-81ED-4DB2-BD59-A6C34878D82A}">
                    <a16:rowId xmlns:a16="http://schemas.microsoft.com/office/drawing/2014/main" val="10001"/>
                  </a:ext>
                </a:extLst>
              </a:tr>
              <a:tr h="370840">
                <a:tc>
                  <a:txBody>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Scandals and Shenanigans</a:t>
                      </a:r>
                    </a:p>
                  </a:txBody>
                  <a:tcPr/>
                </a:tc>
                <a:tc>
                  <a:txBody>
                    <a:bodyPr/>
                    <a:lstStyle/>
                    <a:p>
                      <a:r>
                        <a:rPr lang="en-US" sz="1800" kern="1200" dirty="0">
                          <a:solidFill>
                            <a:schemeClr val="dk1"/>
                          </a:solidFill>
                          <a:effectLst/>
                          <a:latin typeface="+mn-lt"/>
                          <a:ea typeface="+mn-ea"/>
                          <a:cs typeface="+mn-cs"/>
                        </a:rPr>
                        <a:t>Emerging crisis – can be anticipated and minimized at early stages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Known Unknowns</a:t>
                      </a:r>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Man-made Crisis/ Antagonistic attacks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Sustained crisis – involves situations that may linger for years </a:t>
                      </a:r>
                      <a:endParaRPr lang="en-US" dirty="0"/>
                    </a:p>
                  </a:txBody>
                  <a:tcPr/>
                </a:tc>
                <a:tc>
                  <a:txBody>
                    <a:bodyPr/>
                    <a:lstStyle/>
                    <a:p>
                      <a:r>
                        <a:rPr lang="en-US" sz="1800" b="1" kern="1200" dirty="0">
                          <a:solidFill>
                            <a:schemeClr val="dk1"/>
                          </a:solidFill>
                          <a:effectLst/>
                          <a:latin typeface="+mn-lt"/>
                          <a:ea typeface="+mn-ea"/>
                          <a:cs typeface="+mn-cs"/>
                        </a:rPr>
                        <a:t>Unknown- </a:t>
                      </a:r>
                      <a:r>
                        <a:rPr lang="en-US" sz="1800" b="1" kern="1200" dirty="0" err="1">
                          <a:solidFill>
                            <a:schemeClr val="dk1"/>
                          </a:solidFill>
                          <a:effectLst/>
                          <a:latin typeface="+mn-lt"/>
                          <a:ea typeface="+mn-ea"/>
                          <a:cs typeface="+mn-cs"/>
                        </a:rPr>
                        <a:t>Knowns</a:t>
                      </a:r>
                      <a:endParaRPr lang="en-US" dirty="0"/>
                    </a:p>
                  </a:txBody>
                  <a:tcPr/>
                </a:tc>
                <a:extLst>
                  <a:ext uri="{0D108BD9-81ED-4DB2-BD59-A6C34878D82A}">
                    <a16:rowId xmlns:a16="http://schemas.microsoft.com/office/drawing/2014/main" val="10003"/>
                  </a:ext>
                </a:extLst>
              </a:tr>
              <a:tr h="370840">
                <a:tc>
                  <a: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Accidents/Disasters/Pandemic</a:t>
                      </a:r>
                      <a:endParaRPr lang="en-US" dirty="0"/>
                    </a:p>
                  </a:txBody>
                  <a:tcPr/>
                </a:tc>
                <a:tc>
                  <a:txBody>
                    <a:bodyPr/>
                    <a:lstStyle/>
                    <a:p>
                      <a:endParaRPr lang="en-US" dirty="0"/>
                    </a:p>
                  </a:txBody>
                  <a:tcPr/>
                </a:tc>
                <a:tc>
                  <a:txBody>
                    <a:bodyPr/>
                    <a:lstStyle/>
                    <a:p>
                      <a:r>
                        <a:rPr lang="en-US" sz="1800" b="1" kern="1200" dirty="0">
                          <a:solidFill>
                            <a:schemeClr val="dk1"/>
                          </a:solidFill>
                          <a:effectLst/>
                          <a:latin typeface="+mn-lt"/>
                          <a:ea typeface="+mn-ea"/>
                          <a:cs typeface="+mn-cs"/>
                        </a:rPr>
                        <a:t>Unknown Unknowns</a:t>
                      </a:r>
                      <a:r>
                        <a:rPr lang="en-US" sz="1800" kern="1200" dirty="0">
                          <a:solidFill>
                            <a:schemeClr val="dk1"/>
                          </a:solidFill>
                          <a:effectLst/>
                          <a:latin typeface="+mn-lt"/>
                          <a:ea typeface="+mn-ea"/>
                          <a:cs typeface="+mn-cs"/>
                        </a:rPr>
                        <a:t> </a:t>
                      </a:r>
                      <a:endParaRPr lang="en-US" dirty="0"/>
                    </a:p>
                  </a:txBody>
                  <a:tcPr/>
                </a:tc>
                <a:extLst>
                  <a:ext uri="{0D108BD9-81ED-4DB2-BD59-A6C34878D82A}">
                    <a16:rowId xmlns:a16="http://schemas.microsoft.com/office/drawing/2014/main" val="10004"/>
                  </a:ext>
                </a:extLst>
              </a:tr>
            </a:tbl>
          </a:graphicData>
        </a:graphic>
      </p:graphicFrame>
      <p:sp>
        <p:nvSpPr>
          <p:cNvPr id="4" name="Rectangle 3"/>
          <p:cNvSpPr/>
          <p:nvPr/>
        </p:nvSpPr>
        <p:spPr>
          <a:xfrm>
            <a:off x="3048000" y="2636219"/>
            <a:ext cx="6096000" cy="375552"/>
          </a:xfrm>
          <a:prstGeom prst="rect">
            <a:avLst/>
          </a:prstGeom>
        </p:spPr>
        <p:txBody>
          <a:bodyPr>
            <a:spAutoFit/>
          </a:bodyPr>
          <a:lstStyle/>
          <a:p>
            <a:pPr>
              <a:lnSpc>
                <a:spcPct val="107000"/>
              </a:lnSpc>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749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Crisis Management Process</a:t>
            </a:r>
            <a:endParaRPr lang="en-US" dirty="0"/>
          </a:p>
        </p:txBody>
      </p:sp>
      <p:sp>
        <p:nvSpPr>
          <p:cNvPr id="3" name="Content Placeholder 2"/>
          <p:cNvSpPr>
            <a:spLocks noGrp="1"/>
          </p:cNvSpPr>
          <p:nvPr>
            <p:ph idx="1"/>
          </p:nvPr>
        </p:nvSpPr>
        <p:spPr/>
        <p:txBody>
          <a:bodyPr>
            <a:normAutofit fontScale="92500" lnSpcReduction="20000"/>
          </a:bodyPr>
          <a:lstStyle/>
          <a:p>
            <a:r>
              <a:rPr lang="en-GB" dirty="0"/>
              <a:t> As a process, crisis management is not just one thing.  Crisis management can be divided into three phases:  (1) pre-crisis, (2) crisis response, and (3) post-crisis.  </a:t>
            </a:r>
          </a:p>
          <a:p>
            <a:pPr marL="0" indent="0">
              <a:buNone/>
            </a:pPr>
            <a:r>
              <a:rPr lang="en-GB" dirty="0"/>
              <a:t>1. The </a:t>
            </a:r>
            <a:r>
              <a:rPr lang="en-GB" b="1" dirty="0"/>
              <a:t>pre-crisis phase</a:t>
            </a:r>
            <a:r>
              <a:rPr lang="en-GB" dirty="0"/>
              <a:t> is concerned with prevention and preparation.  </a:t>
            </a:r>
          </a:p>
          <a:p>
            <a:pPr marL="0" indent="0">
              <a:buNone/>
            </a:pPr>
            <a:r>
              <a:rPr lang="en-GB" dirty="0"/>
              <a:t>2. The </a:t>
            </a:r>
            <a:r>
              <a:rPr lang="en-GB" b="1" dirty="0"/>
              <a:t>crisis response phase</a:t>
            </a:r>
            <a:r>
              <a:rPr lang="en-GB" dirty="0"/>
              <a:t> is when management must actually respond to a crisis.  </a:t>
            </a:r>
          </a:p>
          <a:p>
            <a:pPr marL="0" indent="0">
              <a:buNone/>
            </a:pPr>
            <a:r>
              <a:rPr lang="en-GB" dirty="0"/>
              <a:t>3. The </a:t>
            </a:r>
            <a:r>
              <a:rPr lang="en-GB" b="1" dirty="0"/>
              <a:t>post-crisis phase</a:t>
            </a:r>
            <a:r>
              <a:rPr lang="en-GB" dirty="0"/>
              <a:t> looks for ways to better prepare for the next crisis and fulfils commitments made during the crisis phase including follow-up information. (</a:t>
            </a:r>
            <a:r>
              <a:rPr lang="en-GB" b="1" dirty="0"/>
              <a:t>New Normal Phase-NN</a:t>
            </a:r>
            <a:r>
              <a:rPr lang="en-GB" dirty="0"/>
              <a:t>)</a:t>
            </a:r>
          </a:p>
          <a:p>
            <a:pPr marL="0" indent="0">
              <a:buNone/>
            </a:pPr>
            <a:r>
              <a:rPr lang="en-GB" dirty="0"/>
              <a:t>(British Institute of Public Relations (2007)) </a:t>
            </a:r>
          </a:p>
          <a:p>
            <a:pPr marL="0" indent="0">
              <a:buNone/>
            </a:pPr>
            <a:r>
              <a:rPr lang="en-US" dirty="0">
                <a:hlinkClick r:id="rId2"/>
              </a:rPr>
              <a:t>https://instituteforpr.org/crisis-management-and-communications/</a:t>
            </a:r>
            <a:r>
              <a:rPr lang="en-US" dirty="0"/>
              <a:t> ON 13/07/2020 </a:t>
            </a:r>
          </a:p>
        </p:txBody>
      </p:sp>
    </p:spTree>
    <p:extLst>
      <p:ext uri="{BB962C8B-B14F-4D97-AF65-F5344CB8AC3E}">
        <p14:creationId xmlns:p14="http://schemas.microsoft.com/office/powerpoint/2010/main" val="23058631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1483</TotalTime>
  <Words>1312</Words>
  <Application>Microsoft Office PowerPoint</Application>
  <PresentationFormat>Widescreen</PresentationFormat>
  <Paragraphs>188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Organic</vt:lpstr>
      <vt:lpstr>Public Relations and the Emerging Trends in the Workplace Post-Covid-19</vt:lpstr>
      <vt:lpstr>Discussion Guide</vt:lpstr>
      <vt:lpstr>COVID-19 Update</vt:lpstr>
      <vt:lpstr>Understanding Crisis </vt:lpstr>
      <vt:lpstr>Public Relations: What’s it about? </vt:lpstr>
      <vt:lpstr>PR &amp; Crisis Management </vt:lpstr>
      <vt:lpstr>COVID-19:  A Unique Crisis</vt:lpstr>
      <vt:lpstr>Types of Crisis </vt:lpstr>
      <vt:lpstr>Crisis Management Process</vt:lpstr>
      <vt:lpstr> Pre- COVID-19 Crisis Management </vt:lpstr>
      <vt:lpstr> 2. Crisis Response Phase</vt:lpstr>
      <vt:lpstr>  COVID-19 Crisis Response Phase </vt:lpstr>
      <vt:lpstr>  2b. Reputation repair and behavioural intentions </vt:lpstr>
      <vt:lpstr>5-Common Failures in Health Crisis Communication</vt:lpstr>
      <vt:lpstr>Crisis Communication Principles</vt:lpstr>
      <vt:lpstr>Spillovers in the New Normal (NN)</vt:lpstr>
      <vt:lpstr>Post-Covid-19 NN</vt:lpstr>
      <vt:lpstr>New Normal- It’s in your hands</vt:lpstr>
      <vt:lpstr>Three Time Frames of Crisis Management (Deloitte, 2020) </vt:lpstr>
      <vt:lpstr> PR &amp; Post-COVID-19  Communications </vt:lpstr>
      <vt:lpstr>Post-Crisis  Communication</vt:lpstr>
      <vt:lpstr>New Normal Communications- Key Recommendations</vt:lpstr>
      <vt:lpstr>Appreciation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Handling Information Overload, Social Responsibility Messaging and Containment of COVID-19</dc:title>
  <dc:creator>Prof Olatunji</dc:creator>
  <cp:lastModifiedBy>olumuyiwa Odusanya</cp:lastModifiedBy>
  <cp:revision>138</cp:revision>
  <cp:lastPrinted>2020-05-08T15:37:55Z</cp:lastPrinted>
  <dcterms:created xsi:type="dcterms:W3CDTF">2020-05-07T12:31:28Z</dcterms:created>
  <dcterms:modified xsi:type="dcterms:W3CDTF">2020-12-07T10:01:47Z</dcterms:modified>
</cp:coreProperties>
</file>